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4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0" autoAdjust="0"/>
    <p:restoredTop sz="94660"/>
  </p:normalViewPr>
  <p:slideViewPr>
    <p:cSldViewPr snapToGrid="0">
      <p:cViewPr>
        <p:scale>
          <a:sx n="81" d="100"/>
          <a:sy n="81" d="100"/>
        </p:scale>
        <p:origin x="-2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pPr>
            <a:r>
              <a:rPr lang="ru-RU" dirty="0"/>
              <a:t>Уровень шума, </a:t>
            </a:r>
            <a:r>
              <a:rPr lang="ru-RU" dirty="0" smtClean="0"/>
              <a:t>дБ</a:t>
            </a:r>
            <a:r>
              <a:rPr lang="ru-RU" baseline="0" dirty="0" smtClean="0"/>
              <a:t> </a:t>
            </a:r>
            <a:r>
              <a:rPr lang="ru-RU" dirty="0" smtClean="0"/>
              <a:t>(на </a:t>
            </a:r>
            <a:r>
              <a:rPr lang="ru-RU" dirty="0"/>
              <a:t>уроках)</a:t>
            </a:r>
          </a:p>
        </c:rich>
      </c:tx>
      <c:layout>
        <c:manualLayout>
          <c:xMode val="edge"/>
          <c:yMode val="edge"/>
          <c:x val="0.23107617563076716"/>
          <c:y val="0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72668573037653E-2"/>
          <c:y val="0.12644351875784954"/>
          <c:w val="0.90291969063389488"/>
          <c:h val="0.7750024903689455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шума, дБ (на уроках)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161503045234463E-2"/>
                  <c:y val="-2.480602792989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F97-4FF6-80EB-21D857B696B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7630730594801171E-2"/>
                  <c:y val="-2.0671689941578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F97-4FF6-80EB-21D857B696B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630730594801171E-2"/>
                  <c:y val="-1.4470182959105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F97-4FF6-80EB-21D857B696B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4976868342634972E-2"/>
                  <c:y val="-2.27388589357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F97-4FF6-80EB-21D857B696B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44.760000000000012</c:v>
                </c:pt>
                <c:pt idx="1">
                  <c:v>49.260000000000012</c:v>
                </c:pt>
                <c:pt idx="2">
                  <c:v>44.07</c:v>
                </c:pt>
                <c:pt idx="3">
                  <c:v>48.67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F97-4FF6-80EB-21D857B696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4027776"/>
        <c:axId val="34045952"/>
        <c:axId val="94553856"/>
      </c:bar3DChart>
      <c:catAx>
        <c:axId val="3402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045952"/>
        <c:crosses val="autoZero"/>
        <c:auto val="1"/>
        <c:lblAlgn val="ctr"/>
        <c:lblOffset val="100"/>
        <c:noMultiLvlLbl val="0"/>
      </c:catAx>
      <c:valAx>
        <c:axId val="3404595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027776"/>
        <c:crosses val="autoZero"/>
        <c:crossBetween val="between"/>
      </c:valAx>
      <c:serAx>
        <c:axId val="94553856"/>
        <c:scaling>
          <c:orientation val="minMax"/>
        </c:scaling>
        <c:delete val="1"/>
        <c:axPos val="b"/>
        <c:majorTickMark val="out"/>
        <c:minorTickMark val="none"/>
        <c:tickLblPos val="nextTo"/>
        <c:crossAx val="34045952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pPr>
            <a:r>
              <a:rPr lang="ru-RU"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Уровень шума, дБ (урок ф-ры)</a:t>
            </a: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Урок ф-ры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370297787358736E-2"/>
                  <c:y val="-1.8390675879059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17C-4CAC-9481-89FEA62A14C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333240012318429E-2"/>
                  <c:y val="-2.043408431006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17C-4CAC-9481-89FEA62A14C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4073555623990969E-3"/>
                  <c:y val="-1.430385901704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17C-4CAC-9481-89FEA62A14C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Минимум</c:v>
                </c:pt>
                <c:pt idx="1">
                  <c:v>Максимум</c:v>
                </c:pt>
                <c:pt idx="2">
                  <c:v>Среднее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56.51</c:v>
                </c:pt>
                <c:pt idx="1">
                  <c:v>83.85</c:v>
                </c:pt>
                <c:pt idx="2">
                  <c:v>67.290000000000006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7C-4CAC-9481-89FEA62A14C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Другой урок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5185008912156942E-2"/>
                  <c:y val="-1.4303859017046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17C-4CAC-9481-89FEA62A14C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Минимум</c:v>
                </c:pt>
                <c:pt idx="1">
                  <c:v>Максимум</c:v>
                </c:pt>
                <c:pt idx="2">
                  <c:v>Среднее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2">
                  <c:v>46.690000000000012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17C-4CAC-9481-89FEA62A1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6773248"/>
        <c:axId val="76774784"/>
        <c:axId val="0"/>
      </c:bar3DChart>
      <c:catAx>
        <c:axId val="76773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6774784"/>
        <c:crosses val="autoZero"/>
        <c:auto val="1"/>
        <c:lblAlgn val="ctr"/>
        <c:lblOffset val="100"/>
        <c:noMultiLvlLbl val="0"/>
      </c:catAx>
      <c:valAx>
        <c:axId val="76774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773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solidFill>
                  <a:srgbClr val="0070C0"/>
                </a:solidFill>
              </a:defRPr>
            </a:pP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Уровень шума, дБ (коридоры)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Перемена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119E-2"/>
                  <c:y val="-2.80603266089448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A17-44A7-B083-FB23284494F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3148148148148147E-2"/>
                  <c:y val="-1.1224130643577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A17-44A7-B083-FB23284494F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432098765432119E-2"/>
                  <c:y val="-1.9642228626261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A17-44A7-B083-FB23284494F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этаж</c:v>
                </c:pt>
                <c:pt idx="1">
                  <c:v>2 этаж</c:v>
                </c:pt>
                <c:pt idx="2">
                  <c:v>3 этаж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64.89</c:v>
                </c:pt>
                <c:pt idx="1">
                  <c:v>63.635000000000012</c:v>
                </c:pt>
                <c:pt idx="2">
                  <c:v>62.660000000000011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A17-44A7-B083-FB23284494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Урок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148148148148147E-2"/>
                  <c:y val="-2.244826128715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A17-44A7-B083-FB23284494F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604938271604989E-2"/>
                  <c:y val="-1.1224130643577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A17-44A7-B083-FB23284494F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0864197530864237E-2"/>
                  <c:y val="-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5A17-44A7-B083-FB23284494F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этаж</c:v>
                </c:pt>
                <c:pt idx="1">
                  <c:v>2 этаж</c:v>
                </c:pt>
                <c:pt idx="2">
                  <c:v>3 этаж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42.53</c:v>
                </c:pt>
                <c:pt idx="1">
                  <c:v>48.465000000000003</c:v>
                </c:pt>
                <c:pt idx="2">
                  <c:v>44.465000000000003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A17-44A7-B083-FB23284494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907840"/>
        <c:axId val="33909376"/>
        <c:axId val="0"/>
      </c:bar3DChart>
      <c:catAx>
        <c:axId val="33907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909376"/>
        <c:crosses val="autoZero"/>
        <c:auto val="1"/>
        <c:lblAlgn val="ctr"/>
        <c:lblOffset val="100"/>
        <c:noMultiLvlLbl val="0"/>
      </c:catAx>
      <c:valAx>
        <c:axId val="3390937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907840"/>
        <c:crosses val="autoZero"/>
        <c:crossBetween val="between"/>
        <c:minorUnit val="0.1"/>
      </c:valAx>
    </c:plotArea>
    <c:legend>
      <c:legendPos val="r"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txPr>
        <a:bodyPr/>
        <a:lstStyle/>
        <a:p>
          <a:pPr>
            <a:defRPr sz="2000" b="1" cap="none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Знаете ли о влиянии шума на живые организмы?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3CC-4AFF-999E-3605253B56D0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3CC-4AFF-999E-3605253B56D0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3CC-4AFF-999E-3605253B56D0}"/>
              </c:ext>
            </c:extLst>
          </c:dPt>
          <c:dLbls>
            <c:dLbl>
              <c:idx val="0"/>
              <c:layout>
                <c:manualLayout>
                  <c:x val="-0.10725533440264412"/>
                  <c:y val="7.3794240032452774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3CC-4AFF-999E-3605253B56D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6859179678811334"/>
                  <c:y val="-0.1017521558857939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3CC-4AFF-999E-3605253B56D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6083272577038982"/>
                  <c:y val="-7.8481198365961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3CC-4AFF-999E-3605253B56D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Немного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13</c:v>
                </c:pt>
                <c:pt idx="2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3CC-4AFF-999E-3605253B5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918290404377419"/>
          <c:y val="0.79674608739897812"/>
          <c:w val="0.58809310912407131"/>
          <c:h val="6.428510854430177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txPr>
        <a:bodyPr/>
        <a:lstStyle/>
        <a:p>
          <a:pPr>
            <a:defRPr b="1" cap="none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390623215500896E-2"/>
          <c:y val="0.18567321953008376"/>
          <c:w val="0.89193127436084663"/>
          <c:h val="0.64998588087607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Влияет ли шум на ваше состояние</c:v>
                </c:pt>
              </c:strCache>
            </c:strRef>
          </c:tx>
          <c:explosion val="25"/>
          <c:dPt>
            <c:idx val="0"/>
            <c:bubble3D val="0"/>
            <c:explosion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35B-4776-B45D-5CC4E4449505}"/>
              </c:ext>
            </c:extLst>
          </c:dPt>
          <c:dPt>
            <c:idx val="1"/>
            <c:bubble3D val="0"/>
            <c:explosion val="1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35B-4776-B45D-5CC4E4449505}"/>
              </c:ext>
            </c:extLst>
          </c:dPt>
          <c:dPt>
            <c:idx val="2"/>
            <c:bubble3D val="0"/>
            <c:explosion val="6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35B-4776-B45D-5CC4E4449505}"/>
              </c:ext>
            </c:extLst>
          </c:dPt>
          <c:dLbls>
            <c:dLbl>
              <c:idx val="0"/>
              <c:layout>
                <c:manualLayout>
                  <c:x val="-0.11580174006027073"/>
                  <c:y val="5.0826531281850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35B-4776-B45D-5CC4E444950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0606430930181927E-2"/>
                  <c:y val="-0.163419095346081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35B-4776-B45D-5CC4E444950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2992545202683059"/>
                  <c:y val="1.0560625440375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35B-4776-B45D-5CC4E444950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Болит голова</c:v>
                </c:pt>
                <c:pt idx="1">
                  <c:v>Раздражает</c:v>
                </c:pt>
                <c:pt idx="2">
                  <c:v>Не влияет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</c:v>
                </c:pt>
                <c:pt idx="1">
                  <c:v>13</c:v>
                </c:pt>
                <c:pt idx="2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35B-4776-B45D-5CC4E4449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1.3936481710506416E-2"/>
          <c:y val="0.73045814742577464"/>
          <c:w val="0.9832416688629434"/>
          <c:h val="0.1319736265157066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75872988902262"/>
          <c:y val="4.5125583061251896E-2"/>
          <c:w val="0.84249812579181216"/>
          <c:h val="0.49299020672661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Шум на уроках мешает тебе сосредоточиться?</c:v>
                </c:pt>
                <c:pt idx="1">
                  <c:v>Шум на переменах мешает тебе отдыхать?</c:v>
                </c:pt>
                <c:pt idx="2">
                  <c:v>Сколько учащихся должно быть в классе</c:v>
                </c:pt>
                <c:pt idx="3">
                  <c:v>Какое направление в музыке вы предпочитаете?</c:v>
                </c:pt>
                <c:pt idx="4">
                  <c:v>Включаете ли вы музыку, когда делаете уроки?</c:v>
                </c:pt>
                <c:pt idx="5">
                  <c:v>Каким образом вы предпочитаете слушать музыку</c:v>
                </c:pt>
                <c:pt idx="6">
                  <c:v>Раздражает ли вас посторонний шум?</c:v>
                </c:pt>
                <c:pt idx="7">
                  <c:v>Можете ли вы отвлечься от окружающих шумов?</c:v>
                </c:pt>
                <c:pt idx="8">
                  <c:v>Бывает ли, что вы перестаете воспринимать объяснения учителя на уроке?</c:v>
                </c:pt>
                <c:pt idx="9">
                  <c:v>Можете ли вы заснуть под громкий, надоедливый шум?</c:v>
                </c:pt>
                <c:pt idx="10">
                  <c:v>Просыпаетесь ли вы под звук будильника?</c:v>
                </c:pt>
                <c:pt idx="11">
                  <c:v>Уровень шума в городах постоянно увеличивается. 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103</c:v>
                </c:pt>
                <c:pt idx="1">
                  <c:v>65</c:v>
                </c:pt>
                <c:pt idx="2">
                  <c:v>65</c:v>
                </c:pt>
                <c:pt idx="3">
                  <c:v>27</c:v>
                </c:pt>
                <c:pt idx="4">
                  <c:v>79</c:v>
                </c:pt>
                <c:pt idx="5">
                  <c:v>27</c:v>
                </c:pt>
                <c:pt idx="6">
                  <c:v>51</c:v>
                </c:pt>
                <c:pt idx="7">
                  <c:v>108</c:v>
                </c:pt>
                <c:pt idx="8">
                  <c:v>83</c:v>
                </c:pt>
                <c:pt idx="9">
                  <c:v>71</c:v>
                </c:pt>
                <c:pt idx="10">
                  <c:v>121</c:v>
                </c:pt>
                <c:pt idx="11">
                  <c:v>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Шум на уроках мешает тебе сосредоточиться?</c:v>
                </c:pt>
                <c:pt idx="1">
                  <c:v>Шум на переменах мешает тебе отдыхать?</c:v>
                </c:pt>
                <c:pt idx="2">
                  <c:v>Сколько учащихся должно быть в классе</c:v>
                </c:pt>
                <c:pt idx="3">
                  <c:v>Какое направление в музыке вы предпочитаете?</c:v>
                </c:pt>
                <c:pt idx="4">
                  <c:v>Включаете ли вы музыку, когда делаете уроки?</c:v>
                </c:pt>
                <c:pt idx="5">
                  <c:v>Каким образом вы предпочитаете слушать музыку</c:v>
                </c:pt>
                <c:pt idx="6">
                  <c:v>Раздражает ли вас посторонний шум?</c:v>
                </c:pt>
                <c:pt idx="7">
                  <c:v>Можете ли вы отвлечься от окружающих шумов?</c:v>
                </c:pt>
                <c:pt idx="8">
                  <c:v>Бывает ли, что вы перестаете воспринимать объяснения учителя на уроке?</c:v>
                </c:pt>
                <c:pt idx="9">
                  <c:v>Можете ли вы заснуть под громкий, надоедливый шум?</c:v>
                </c:pt>
                <c:pt idx="10">
                  <c:v>Просыпаетесь ли вы под звук будильника?</c:v>
                </c:pt>
                <c:pt idx="11">
                  <c:v>Уровень шума в городах постоянно увеличивается. 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48</c:v>
                </c:pt>
                <c:pt idx="1">
                  <c:v>78</c:v>
                </c:pt>
                <c:pt idx="2">
                  <c:v>78</c:v>
                </c:pt>
                <c:pt idx="3">
                  <c:v>34</c:v>
                </c:pt>
                <c:pt idx="4">
                  <c:v>38</c:v>
                </c:pt>
                <c:pt idx="5">
                  <c:v>83</c:v>
                </c:pt>
                <c:pt idx="6">
                  <c:v>16</c:v>
                </c:pt>
                <c:pt idx="7">
                  <c:v>22</c:v>
                </c:pt>
                <c:pt idx="8">
                  <c:v>30</c:v>
                </c:pt>
                <c:pt idx="9">
                  <c:v>121</c:v>
                </c:pt>
                <c:pt idx="10">
                  <c:v>29</c:v>
                </c:pt>
                <c:pt idx="11">
                  <c:v>124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иногда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Шум на уроках мешает тебе сосредоточиться?</c:v>
                </c:pt>
                <c:pt idx="1">
                  <c:v>Шум на переменах мешает тебе отдыхать?</c:v>
                </c:pt>
                <c:pt idx="2">
                  <c:v>Сколько учащихся должно быть в классе</c:v>
                </c:pt>
                <c:pt idx="3">
                  <c:v>Какое направление в музыке вы предпочитаете?</c:v>
                </c:pt>
                <c:pt idx="4">
                  <c:v>Включаете ли вы музыку, когда делаете уроки?</c:v>
                </c:pt>
                <c:pt idx="5">
                  <c:v>Каким образом вы предпочитаете слушать музыку</c:v>
                </c:pt>
                <c:pt idx="6">
                  <c:v>Раздражает ли вас посторонний шум?</c:v>
                </c:pt>
                <c:pt idx="7">
                  <c:v>Можете ли вы отвлечься от окружающих шумов?</c:v>
                </c:pt>
                <c:pt idx="8">
                  <c:v>Бывает ли, что вы перестаете воспринимать объяснения учителя на уроке?</c:v>
                </c:pt>
                <c:pt idx="9">
                  <c:v>Можете ли вы заснуть под громкий, надоедливый шум?</c:v>
                </c:pt>
                <c:pt idx="10">
                  <c:v>Просыпаетесь ли вы под звук будильника?</c:v>
                </c:pt>
                <c:pt idx="11">
                  <c:v>Уровень шума в городах постоянно увеличивается. 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41</c:v>
                </c:pt>
                <c:pt idx="1">
                  <c:v>49</c:v>
                </c:pt>
                <c:pt idx="2">
                  <c:v>49</c:v>
                </c:pt>
                <c:pt idx="3">
                  <c:v>86</c:v>
                </c:pt>
                <c:pt idx="4">
                  <c:v>75</c:v>
                </c:pt>
                <c:pt idx="5">
                  <c:v>82</c:v>
                </c:pt>
                <c:pt idx="6">
                  <c:v>125</c:v>
                </c:pt>
                <c:pt idx="7">
                  <c:v>62</c:v>
                </c:pt>
                <c:pt idx="8">
                  <c:v>79</c:v>
                </c:pt>
                <c:pt idx="10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490688"/>
        <c:axId val="39492224"/>
      </c:barChart>
      <c:catAx>
        <c:axId val="39490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9492224"/>
        <c:crosses val="autoZero"/>
        <c:auto val="1"/>
        <c:lblAlgn val="ctr"/>
        <c:lblOffset val="100"/>
        <c:noMultiLvlLbl val="0"/>
      </c:catAx>
      <c:valAx>
        <c:axId val="39492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490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15601801819997"/>
          <c:y val="0.57666617771636486"/>
          <c:w val="0.13484402760104153"/>
          <c:h val="0.410983564015276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03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33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7742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773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526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07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341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0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67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4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7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34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07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89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3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08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E3E1-4A8F-4D76-97AA-B1AEF3C029F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05F3A1-4AF8-49C5-816E-6BAF8BF6D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53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64;&#1091;&#1084;&#1086;&#1074;&#1086;&#1077;_&#1079;&#1072;&#1075;&#1088;&#1103;&#1079;&#1085;&#1077;&#1085;&#1080;&#1077;" TargetMode="External"/><Relationship Id="rId2" Type="http://schemas.openxmlformats.org/officeDocument/2006/relationships/hyperlink" Target="http://www.businesseco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humolov.ru/vliyanie-shuma-zvuka-na-organizm/" TargetMode="External"/><Relationship Id="rId5" Type="http://schemas.openxmlformats.org/officeDocument/2006/relationships/hyperlink" Target="http://www.webasto-msk.ru/" TargetMode="External"/><Relationship Id="rId4" Type="http://schemas.openxmlformats.org/officeDocument/2006/relationships/hyperlink" Target="http://www.conf.muh.r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Проект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«Влияние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 и шумов на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организм человека» 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 10 класса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Исрапиева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Умара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Зивадиевича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учитель физики Каримов З.Х.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899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Материалы по технике безопасности</a:t>
            </a:r>
            <a:r>
              <a:rPr lang="ru-RU" sz="2000" dirty="0">
                <a:solidFill>
                  <a:prstClr val="black"/>
                </a:solidFill>
                <a:latin typeface="Arial Narrow" panose="020B0606020202030204" pitchFamily="34" charset="0"/>
                <a:ea typeface="+mn-ea"/>
                <a:cs typeface="+mn-cs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Arial Narrow" panose="020B0606020202030204" pitchFamily="34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 технике безопасности при работе с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шумомером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 технике безопасности при работе с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противошумными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наушниками.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283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  <a:defRPr/>
            </a:pPr>
            <a:r>
              <a:rPr lang="ru-RU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Результаты работы</a:t>
            </a:r>
            <a:r>
              <a:rPr lang="ru-RU" dirty="0">
                <a:solidFill>
                  <a:prstClr val="black">
                    <a:lumMod val="95000"/>
                    <a:lumOff val="500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/>
            </a:r>
            <a:br>
              <a:rPr lang="ru-RU" dirty="0">
                <a:solidFill>
                  <a:prstClr val="black">
                    <a:lumMod val="95000"/>
                    <a:lumOff val="500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</a:br>
            <a:endParaRPr lang="ru-RU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910052"/>
              </p:ext>
            </p:extLst>
          </p:nvPr>
        </p:nvGraphicFramePr>
        <p:xfrm>
          <a:off x="1201271" y="1398494"/>
          <a:ext cx="9120001" cy="4284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7265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899959"/>
              </p:ext>
            </p:extLst>
          </p:nvPr>
        </p:nvGraphicFramePr>
        <p:xfrm>
          <a:off x="1649506" y="1201271"/>
          <a:ext cx="9855107" cy="4710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0710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407282"/>
              </p:ext>
            </p:extLst>
          </p:nvPr>
        </p:nvGraphicFramePr>
        <p:xfrm>
          <a:off x="1416423" y="1075765"/>
          <a:ext cx="9568237" cy="4871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3695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898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7952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libri"/>
              </a:rPr>
              <a:t>Влияние шумового загрязнения на организм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Bef>
                <a:spcPct val="200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7030A0"/>
                </a:solidFill>
                <a:latin typeface="Calibri"/>
              </a:rPr>
              <a:t>Шумовая болезнь.</a:t>
            </a:r>
          </a:p>
          <a:p>
            <a:pPr lvl="0" defTabSz="914400">
              <a:spcBef>
                <a:spcPct val="200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7030A0"/>
                </a:solidFill>
                <a:latin typeface="Calibri"/>
              </a:rPr>
              <a:t>Ослабление слуха.</a:t>
            </a:r>
          </a:p>
          <a:p>
            <a:pPr lvl="0" defTabSz="914400">
              <a:spcBef>
                <a:spcPct val="200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7030A0"/>
                </a:solidFill>
                <a:latin typeface="Calibri"/>
              </a:rPr>
              <a:t>Нервные расстройства.</a:t>
            </a:r>
          </a:p>
          <a:p>
            <a:pPr lvl="0" defTabSz="914400">
              <a:spcBef>
                <a:spcPct val="200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7030A0"/>
                </a:solidFill>
                <a:latin typeface="Calibri"/>
              </a:rPr>
              <a:t>Преждевременное старение.</a:t>
            </a:r>
          </a:p>
          <a:p>
            <a:pPr lvl="0" defTabSz="914400">
              <a:spcBef>
                <a:spcPct val="200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7030A0"/>
                </a:solidFill>
                <a:latin typeface="Calibri"/>
              </a:rPr>
              <a:t>Болезни ЖКТ</a:t>
            </a:r>
            <a:r>
              <a:rPr lang="ru-RU" sz="320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180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5561" y="404665"/>
            <a:ext cx="3897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учащихся:</a:t>
            </a:r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1775520" y="1628800"/>
          <a:ext cx="792088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511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2700" b="1" dirty="0">
                <a:solidFill>
                  <a:srgbClr val="7030A0"/>
                </a:solidFill>
                <a:latin typeface="Calibri"/>
              </a:rPr>
              <a:t>В период обучения на уроках дети подвергаются шуму в 56,99 дБ, что превышает ПДУ( 45 дБ) в 1,3 раза.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2700" b="1" dirty="0">
                <a:solidFill>
                  <a:srgbClr val="7030A0"/>
                </a:solidFill>
                <a:latin typeface="Calibri"/>
              </a:rPr>
              <a:t>На переменах уровень шума 61,8 дБ, что превышает ПДУ (45 дБ) в 1,4 раза.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2700" b="1" dirty="0">
                <a:solidFill>
                  <a:srgbClr val="7030A0"/>
                </a:solidFill>
                <a:latin typeface="Calibri"/>
              </a:rPr>
              <a:t>Суммарный период воздействия шума на уроках (56,99 дБ) составляет 4 часа 30 минут; на переменах (61,8 дБ) – 1 час 15 минут.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2700" b="1" dirty="0">
                <a:solidFill>
                  <a:srgbClr val="7030A0"/>
                </a:solidFill>
                <a:latin typeface="Calibri"/>
              </a:rPr>
              <a:t>Шум на уроках и переменах снижает работоспособность, вызывает усталость и головную боль, оказывает существенное влияние на слух школьника.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83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3200" dirty="0">
                <a:solidFill>
                  <a:srgbClr val="7030A0"/>
                </a:solidFill>
                <a:latin typeface="Calibri"/>
              </a:rPr>
              <a:t>Не кричите, не повышайте голос.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3200" dirty="0">
                <a:solidFill>
                  <a:srgbClr val="7030A0"/>
                </a:solidFill>
                <a:latin typeface="Calibri"/>
              </a:rPr>
              <a:t>Старайтесь не кричать на уроках, так как шум рассеивает внимание, влияет на работоспособность.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3200" dirty="0">
                <a:solidFill>
                  <a:srgbClr val="7030A0"/>
                </a:solidFill>
                <a:latin typeface="Calibri"/>
              </a:rPr>
              <a:t>Перемены используйте для отдыха, а не для прослушивания громкой музыки.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3200" dirty="0">
                <a:solidFill>
                  <a:srgbClr val="7030A0"/>
                </a:solidFill>
                <a:latin typeface="Calibri"/>
              </a:rPr>
              <a:t>Придерживайтесь «шумовой диеты».</a:t>
            </a:r>
          </a:p>
          <a:p>
            <a:pPr lvl="0" defTabSz="914400">
              <a:spcBef>
                <a:spcPct val="20000"/>
              </a:spcBef>
              <a:buClrTx/>
              <a:buFont typeface="Arial" pitchFamily="34" charset="0"/>
              <a:buChar char="•"/>
            </a:pPr>
            <a:r>
              <a:rPr lang="ru-RU" sz="3200" dirty="0">
                <a:solidFill>
                  <a:srgbClr val="7030A0"/>
                </a:solidFill>
                <a:latin typeface="Calibri"/>
              </a:rPr>
              <a:t>Проходите регулярное медицинское обследование.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76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Актуальность.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7132" y="1712890"/>
            <a:ext cx="9817480" cy="419833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сегодняшний день очень актуальна проблема влияния шума на здоровье человека. Среди наиболее распространенных неблагоприятных физических факторов, отрицательно влияющих на здоровье человека,  наиболее вредным  является звуковой шум. В настоящее время ученые во многих странах мира ведут различные исследования с целью выяснения влияния шума на здоровье человека,  а  гигиеническая проблема борьбы с шумом является на сегодня наиболее актуальной. </a:t>
            </a:r>
            <a:endParaRPr lang="ru-RU" sz="4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Долгое 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 влияние  шума  на  организм  человека  специально  не  изучалось,  хотя в начале XX века немецкий микробиолог Роберт Кох сказал: «Когда-нибудь человеку придется ради своего существования столь же упорно бороться с шумом, как он борется сейчас с холерой и чумой».</a:t>
            </a:r>
            <a:endParaRPr lang="ru-RU" sz="4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Звуковой шум воспринимается как неприятные, нежелательные звуки, мешающие нормально работать, получать нужную информацию, отдыхать. Шум ведет к снижению работоспособности, остроты слуха, функциональных возможностей коры головного мозга, сердечно-сосудистой и центральной нервной системы. Шум действует на человека возбуждающе, вызывает выделение в кровь большого  количества гормонов, вызывающих чувство страха, опасности, агрессии, обостряет хронические заболевания.</a:t>
            </a:r>
            <a:endParaRPr lang="ru-RU" sz="4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Моя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над данным проектом вызвана желанием узнать, что такое шум, как он влияет на человека, и как можно сохранить слух. В процессе исследования мы провели опрос учащихся  о влиянии шума на их состояние здоровья и работоспособность. Данная работа призвана, привлечь  внимание ребят к решению проблемы шумового загрязнения городов, охраны окружающей среды и  сохранения своего здоровья и окружающих.</a:t>
            </a:r>
            <a:endParaRPr lang="ru-RU" sz="4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8797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Цель работы: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Изучить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шума и звука  на здоровье человека.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789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Изучить и проанализировать научную литературу по проблеме исследования.</a:t>
            </a:r>
            <a:endParaRPr lang="ru-RU" sz="1600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Выяснить влияние шума и звука  на здоровье  человека.</a:t>
            </a:r>
            <a:endParaRPr lang="ru-RU" sz="1600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 опрос и проанализировать полученные результаты.</a:t>
            </a:r>
            <a:endParaRPr lang="ru-RU" sz="1600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Разработать «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рекомендации» для учащихся.</a:t>
            </a:r>
            <a:endParaRPr lang="ru-RU" sz="1600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369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Предмет и объект: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8762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оздействие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шума и звука на организм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звуковое явление.</a:t>
            </a:r>
            <a:endParaRPr lang="ru-RU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3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     </a:t>
            </a:r>
            <a:r>
              <a:rPr lang="ru-RU" b="1" dirty="0" smtClean="0">
                <a:solidFill>
                  <a:srgbClr val="7030A0"/>
                </a:solidFill>
              </a:rPr>
              <a:t>Возраст обучающегося: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16 лет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92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Гипотеза: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братить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пристальное внимание на проблему защиты здоровья человека от шума. Учащиеся нашей школы могут обезопасить себя от вредного влияния шума и повысить работоспособность на уроках, если: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arenR"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получат знания об особенностях звука  и его влиянии на слух человека;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arenR"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понизят «шумовое загрязнение» на переменах;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+mj-lt"/>
              <a:buAutoNum type="arabicParenR"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внимательно отнесутся к нашим рекомендациям, разработанным в ходе выполнения проекта.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4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defTabSz="914400">
              <a:spcBef>
                <a:spcPts val="0"/>
              </a:spcBef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Перечень материалов и оборудования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80520"/>
            <a:ext cx="8915400" cy="4114800"/>
          </a:xfrm>
        </p:spPr>
        <p:txBody>
          <a:bodyPr>
            <a:normAutofit fontScale="92500" lnSpcReduction="20000"/>
          </a:bodyPr>
          <a:lstStyle/>
          <a:p>
            <a:pPr lvl="0"/>
            <a:endParaRPr lang="ru-RU" b="1" dirty="0" smtClean="0"/>
          </a:p>
          <a:p>
            <a:pPr lvl="0"/>
            <a:r>
              <a:rPr lang="ru-RU" b="1" dirty="0" err="1" smtClean="0"/>
              <a:t>Шумомер</a:t>
            </a:r>
            <a:endParaRPr lang="ru-RU" b="1" dirty="0" smtClean="0"/>
          </a:p>
          <a:p>
            <a:pPr lvl="0"/>
            <a:r>
              <a:rPr lang="ru-RU" b="1" dirty="0" err="1" smtClean="0"/>
              <a:t>Шумоизоляционные</a:t>
            </a:r>
            <a:r>
              <a:rPr lang="ru-RU" b="1" dirty="0" smtClean="0"/>
              <a:t> наушники</a:t>
            </a:r>
            <a:endParaRPr lang="ru-RU" b="1" dirty="0"/>
          </a:p>
          <a:p>
            <a:pPr lvl="0"/>
            <a:r>
              <a:rPr lang="ru-RU" b="1" dirty="0" smtClean="0"/>
              <a:t>Интернет </a:t>
            </a:r>
            <a:r>
              <a:rPr lang="ru-RU" b="1" dirty="0"/>
              <a:t>- ресурсы: </a:t>
            </a:r>
            <a:r>
              <a:rPr lang="ru-RU" b="1" u="sng" dirty="0">
                <a:hlinkClick r:id="rId2"/>
              </a:rPr>
              <a:t>http://www.businesseco.ru</a:t>
            </a:r>
            <a:endParaRPr lang="ru-RU" b="1" dirty="0"/>
          </a:p>
          <a:p>
            <a:pPr lvl="0"/>
            <a:r>
              <a:rPr lang="ru-RU" b="1" dirty="0"/>
              <a:t>Санитарно-эпидемиологические правила (СанПиН 2.4.2.1178-02). "Гигиенические требования к условиям обучения в общеобразовательных </a:t>
            </a:r>
            <a:r>
              <a:rPr lang="ru-RU" b="1" dirty="0" smtClean="0"/>
              <a:t>учреждениях»</a:t>
            </a:r>
            <a:endParaRPr lang="ru-RU" b="1" dirty="0"/>
          </a:p>
          <a:p>
            <a:pPr lvl="0"/>
            <a:r>
              <a:rPr lang="ru-RU" b="1" u="sng" dirty="0">
                <a:hlinkClick r:id="rId3"/>
              </a:rPr>
              <a:t>https://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ru.wikipedia.org/wiki/Шумовое_загрязнение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/>
              <a:t>Проблема влияния шума на организм человека. (</a:t>
            </a:r>
            <a:r>
              <a:rPr lang="ru-RU" b="1" u="sng" dirty="0">
                <a:hlinkClick r:id="rId4"/>
              </a:rPr>
              <a:t>www.conf.muh.ru</a:t>
            </a:r>
            <a:r>
              <a:rPr lang="ru-RU" b="1" dirty="0"/>
              <a:t>)</a:t>
            </a:r>
          </a:p>
          <a:p>
            <a:pPr lvl="0"/>
            <a:r>
              <a:rPr lang="ru-RU" b="1" dirty="0"/>
              <a:t>О вредном влиянии шума  (</a:t>
            </a:r>
            <a:r>
              <a:rPr lang="ru-RU" b="1" u="sng" dirty="0">
                <a:hlinkClick r:id="rId5"/>
              </a:rPr>
              <a:t>www.webasto-msk.ru</a:t>
            </a:r>
            <a:r>
              <a:rPr lang="ru-RU" b="1" dirty="0"/>
              <a:t>)</a:t>
            </a:r>
          </a:p>
          <a:p>
            <a:pPr lvl="0"/>
            <a:r>
              <a:rPr lang="ru-RU" b="1" dirty="0"/>
              <a:t>Проблема влияния шума на организм человека. (</a:t>
            </a:r>
            <a:r>
              <a:rPr lang="ru-RU" b="1" u="sng" dirty="0">
                <a:hlinkClick r:id="rId4"/>
              </a:rPr>
              <a:t>www.conf.muh.ru</a:t>
            </a:r>
            <a:r>
              <a:rPr lang="ru-RU" b="1" dirty="0"/>
              <a:t>)</a:t>
            </a:r>
          </a:p>
          <a:p>
            <a:pPr lvl="0"/>
            <a:r>
              <a:rPr lang="ru-RU" b="1" u="sng" dirty="0">
                <a:hlinkClick r:id="rId6"/>
              </a:rPr>
              <a:t>http://shumolov.ru/vliyanie-shuma-zvuka-na-organizm/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85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проекта: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ru-RU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/>
              <a:t>Анкетирование учащихся.</a:t>
            </a:r>
          </a:p>
          <a:p>
            <a:r>
              <a:rPr lang="ru-RU" sz="2800" b="1" dirty="0" err="1"/>
              <a:t>Презентацие</a:t>
            </a:r>
            <a:r>
              <a:rPr lang="ru-RU" sz="2800" b="1" dirty="0"/>
              <a:t> «Результаты шума на </a:t>
            </a:r>
            <a:r>
              <a:rPr lang="ru-RU" sz="2800" b="1" dirty="0" smtClean="0"/>
              <a:t>здоровье».</a:t>
            </a:r>
            <a:endParaRPr lang="ru-RU" sz="2800" b="1" dirty="0"/>
          </a:p>
          <a:p>
            <a:pPr marL="0" indent="0">
              <a:lnSpc>
                <a:spcPct val="150000"/>
              </a:lnSpc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8235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</TotalTime>
  <Words>681</Words>
  <Application>Microsoft Office PowerPoint</Application>
  <PresentationFormat>Произвольный</PresentationFormat>
  <Paragraphs>77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Легкий дым</vt:lpstr>
      <vt:lpstr>                       Проект  «Влияние звуков и шумов на   организм человека»   Ученика 10 класса Исрапиева Умара Зивадиевича. Руководитель: учитель физики Каримов З.Х.</vt:lpstr>
      <vt:lpstr>Актуальность.</vt:lpstr>
      <vt:lpstr>Цель работы:</vt:lpstr>
      <vt:lpstr>Задачи:</vt:lpstr>
      <vt:lpstr>Предмет и объект: </vt:lpstr>
      <vt:lpstr> </vt:lpstr>
      <vt:lpstr>Гипотеза:</vt:lpstr>
      <vt:lpstr>Перечень материалов и оборудования </vt:lpstr>
      <vt:lpstr>Продукт проекта:</vt:lpstr>
      <vt:lpstr>Материалы по технике безопасности </vt:lpstr>
      <vt:lpstr>Результаты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шумового загрязнения на организм человека</vt:lpstr>
      <vt:lpstr>Презентация PowerPoint</vt:lpstr>
      <vt:lpstr>Выводы:</vt:lpstr>
      <vt:lpstr>Рекомендации: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звуков и шумов на организм человека. </dc:title>
  <dc:creator>Пользователь</dc:creator>
  <cp:lastModifiedBy>1</cp:lastModifiedBy>
  <cp:revision>27</cp:revision>
  <dcterms:created xsi:type="dcterms:W3CDTF">2022-06-03T06:18:56Z</dcterms:created>
  <dcterms:modified xsi:type="dcterms:W3CDTF">2022-06-23T16:56:15Z</dcterms:modified>
</cp:coreProperties>
</file>