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57" r:id="rId4"/>
    <p:sldId id="258" r:id="rId5"/>
    <p:sldId id="259" r:id="rId6"/>
    <p:sldId id="260" r:id="rId7"/>
    <p:sldId id="261" r:id="rId8"/>
    <p:sldId id="262" r:id="rId9"/>
    <p:sldId id="273" r:id="rId10"/>
    <p:sldId id="263" r:id="rId11"/>
    <p:sldId id="264" r:id="rId12"/>
    <p:sldId id="265" r:id="rId13"/>
    <p:sldId id="266" r:id="rId14"/>
    <p:sldId id="267" r:id="rId15"/>
    <p:sldId id="268" r:id="rId16"/>
    <p:sldId id="269" r:id="rId17"/>
    <p:sldId id="270"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5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E57E1B9-42B3-4FC4-8CF5-EB132EC46848}" type="datetimeFigureOut">
              <a:rPr lang="en-US"/>
              <a:pPr>
                <a:defRPr/>
              </a:pPr>
              <a:t>12/25/2023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D1D48A4-5FB8-4DEB-A541-8BEE2DC23E08}" type="slidenum">
              <a:rPr lang="en-US" altLang="ru-RU"/>
              <a:pPr/>
              <a:t>‹#›</a:t>
            </a:fld>
            <a:endParaRPr lang="en-US" altLang="ru-RU"/>
          </a:p>
        </p:txBody>
      </p:sp>
    </p:spTree>
    <p:extLst>
      <p:ext uri="{BB962C8B-B14F-4D97-AF65-F5344CB8AC3E}">
        <p14:creationId xmlns:p14="http://schemas.microsoft.com/office/powerpoint/2010/main" val="2537072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48B85EA-B137-420D-898C-BB7B69643268}" type="datetimeFigureOut">
              <a:rPr lang="en-US"/>
              <a:pPr>
                <a:defRPr/>
              </a:pPr>
              <a:t>12/25/2023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C24ECE-7E50-4EAD-A78F-27FC570270C1}" type="slidenum">
              <a:rPr lang="en-US" altLang="ru-RU"/>
              <a:pPr/>
              <a:t>‹#›</a:t>
            </a:fld>
            <a:endParaRPr lang="en-US" altLang="ru-RU"/>
          </a:p>
        </p:txBody>
      </p:sp>
    </p:spTree>
    <p:extLst>
      <p:ext uri="{BB962C8B-B14F-4D97-AF65-F5344CB8AC3E}">
        <p14:creationId xmlns:p14="http://schemas.microsoft.com/office/powerpoint/2010/main" val="246042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6562C2E-35B1-44E8-92E0-F984C81D5E85}" type="datetimeFigureOut">
              <a:rPr lang="en-US"/>
              <a:pPr>
                <a:defRPr/>
              </a:pPr>
              <a:t>12/25/2023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7A5AE05-CC4B-4EC0-8D87-1BBE0C5E9609}" type="slidenum">
              <a:rPr lang="en-US" altLang="ru-RU"/>
              <a:pPr/>
              <a:t>‹#›</a:t>
            </a:fld>
            <a:endParaRPr lang="en-US" altLang="ru-RU"/>
          </a:p>
        </p:txBody>
      </p:sp>
    </p:spTree>
    <p:extLst>
      <p:ext uri="{BB962C8B-B14F-4D97-AF65-F5344CB8AC3E}">
        <p14:creationId xmlns:p14="http://schemas.microsoft.com/office/powerpoint/2010/main" val="286362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381536E-F7FE-44C0-8F11-72EC07D0129C}" type="datetimeFigureOut">
              <a:rPr lang="en-US"/>
              <a:pPr>
                <a:defRPr/>
              </a:pPr>
              <a:t>12/25/2023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F34D985-B6B4-49AC-A86C-3D5810CFC968}" type="slidenum">
              <a:rPr lang="en-US" altLang="ru-RU"/>
              <a:pPr/>
              <a:t>‹#›</a:t>
            </a:fld>
            <a:endParaRPr lang="en-US" altLang="ru-RU"/>
          </a:p>
        </p:txBody>
      </p:sp>
    </p:spTree>
    <p:extLst>
      <p:ext uri="{BB962C8B-B14F-4D97-AF65-F5344CB8AC3E}">
        <p14:creationId xmlns:p14="http://schemas.microsoft.com/office/powerpoint/2010/main" val="3930754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242EF30-61C6-454E-A88E-68DA2ED80CD5}" type="datetimeFigureOut">
              <a:rPr lang="en-US"/>
              <a:pPr>
                <a:defRPr/>
              </a:pPr>
              <a:t>12/25/2023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FC84EAB-E41A-44DB-9165-3E52436C21DD}" type="slidenum">
              <a:rPr lang="en-US" altLang="ru-RU"/>
              <a:pPr/>
              <a:t>‹#›</a:t>
            </a:fld>
            <a:endParaRPr lang="en-US" altLang="ru-RU"/>
          </a:p>
        </p:txBody>
      </p:sp>
    </p:spTree>
    <p:extLst>
      <p:ext uri="{BB962C8B-B14F-4D97-AF65-F5344CB8AC3E}">
        <p14:creationId xmlns:p14="http://schemas.microsoft.com/office/powerpoint/2010/main" val="792727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3B07A0F-F3CC-477F-B1D9-952BAEE0498E}" type="datetimeFigureOut">
              <a:rPr lang="en-US"/>
              <a:pPr>
                <a:defRPr/>
              </a:pPr>
              <a:t>12/25/2023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0A5CDE3-61D9-4B67-8049-8257791558D8}" type="slidenum">
              <a:rPr lang="en-US" altLang="ru-RU"/>
              <a:pPr/>
              <a:t>‹#›</a:t>
            </a:fld>
            <a:endParaRPr lang="en-US" altLang="ru-RU"/>
          </a:p>
        </p:txBody>
      </p:sp>
    </p:spTree>
    <p:extLst>
      <p:ext uri="{BB962C8B-B14F-4D97-AF65-F5344CB8AC3E}">
        <p14:creationId xmlns:p14="http://schemas.microsoft.com/office/powerpoint/2010/main" val="127828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3E5D0C5-D86D-4B6D-88AC-EAC6527DF97F}" type="datetimeFigureOut">
              <a:rPr lang="en-US"/>
              <a:pPr>
                <a:defRPr/>
              </a:pPr>
              <a:t>12/25/2023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F1C06AA1-192C-46E6-8B12-D0703E9AA5CF}" type="slidenum">
              <a:rPr lang="en-US" altLang="ru-RU"/>
              <a:pPr/>
              <a:t>‹#›</a:t>
            </a:fld>
            <a:endParaRPr lang="en-US" altLang="ru-RU"/>
          </a:p>
        </p:txBody>
      </p:sp>
    </p:spTree>
    <p:extLst>
      <p:ext uri="{BB962C8B-B14F-4D97-AF65-F5344CB8AC3E}">
        <p14:creationId xmlns:p14="http://schemas.microsoft.com/office/powerpoint/2010/main" val="4110391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BFAB7E9-E537-4470-94BE-2BEA29146CB8}" type="datetimeFigureOut">
              <a:rPr lang="en-US"/>
              <a:pPr>
                <a:defRPr/>
              </a:pPr>
              <a:t>12/25/2023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FE8D8205-020F-4EB2-A21E-CD816C866ED7}" type="slidenum">
              <a:rPr lang="en-US" altLang="ru-RU"/>
              <a:pPr/>
              <a:t>‹#›</a:t>
            </a:fld>
            <a:endParaRPr lang="en-US" altLang="ru-RU"/>
          </a:p>
        </p:txBody>
      </p:sp>
    </p:spTree>
    <p:extLst>
      <p:ext uri="{BB962C8B-B14F-4D97-AF65-F5344CB8AC3E}">
        <p14:creationId xmlns:p14="http://schemas.microsoft.com/office/powerpoint/2010/main" val="130206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1425F6C-4BA0-4B5F-8BF0-60FFA94E6367}" type="datetimeFigureOut">
              <a:rPr lang="en-US"/>
              <a:pPr>
                <a:defRPr/>
              </a:pPr>
              <a:t>12/25/2023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81A8F6B-BFA5-42FA-B8D9-7CDCE730E852}" type="slidenum">
              <a:rPr lang="en-US" altLang="ru-RU"/>
              <a:pPr/>
              <a:t>‹#›</a:t>
            </a:fld>
            <a:endParaRPr lang="en-US" altLang="ru-RU"/>
          </a:p>
        </p:txBody>
      </p:sp>
    </p:spTree>
    <p:extLst>
      <p:ext uri="{BB962C8B-B14F-4D97-AF65-F5344CB8AC3E}">
        <p14:creationId xmlns:p14="http://schemas.microsoft.com/office/powerpoint/2010/main" val="1762676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D018DC2-18D3-4C6C-886D-0AB1FA3B6EFD}" type="datetimeFigureOut">
              <a:rPr lang="en-US"/>
              <a:pPr>
                <a:defRPr/>
              </a:pPr>
              <a:t>12/25/2023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12C7C7D-F18B-4E99-9ED4-1B2DD73EC986}" type="slidenum">
              <a:rPr lang="en-US" altLang="ru-RU"/>
              <a:pPr/>
              <a:t>‹#›</a:t>
            </a:fld>
            <a:endParaRPr lang="en-US" altLang="ru-RU"/>
          </a:p>
        </p:txBody>
      </p:sp>
    </p:spTree>
    <p:extLst>
      <p:ext uri="{BB962C8B-B14F-4D97-AF65-F5344CB8AC3E}">
        <p14:creationId xmlns:p14="http://schemas.microsoft.com/office/powerpoint/2010/main" val="903827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9578454-1D70-4024-A48A-C3C91F38B0C8}" type="datetimeFigureOut">
              <a:rPr lang="en-US"/>
              <a:pPr>
                <a:defRPr/>
              </a:pPr>
              <a:t>12/25/2023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6EEFF88-35A0-4A69-82D4-6CA134819988}" type="slidenum">
              <a:rPr lang="en-US" altLang="ru-RU"/>
              <a:pPr/>
              <a:t>‹#›</a:t>
            </a:fld>
            <a:endParaRPr lang="en-US" altLang="ru-RU"/>
          </a:p>
        </p:txBody>
      </p:sp>
    </p:spTree>
    <p:extLst>
      <p:ext uri="{BB962C8B-B14F-4D97-AF65-F5344CB8AC3E}">
        <p14:creationId xmlns:p14="http://schemas.microsoft.com/office/powerpoint/2010/main" val="197173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ru-RU"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ru-RU" smtClean="0"/>
              <a:t>Click to edit Master text styles</a:t>
            </a:r>
          </a:p>
          <a:p>
            <a:pPr lvl="1"/>
            <a:r>
              <a:rPr lang="en-US" altLang="ru-RU" smtClean="0"/>
              <a:t>Second level</a:t>
            </a:r>
          </a:p>
          <a:p>
            <a:pPr lvl="2"/>
            <a:r>
              <a:rPr lang="en-US" altLang="ru-RU" smtClean="0"/>
              <a:t>Third level</a:t>
            </a:r>
          </a:p>
          <a:p>
            <a:pPr lvl="3"/>
            <a:r>
              <a:rPr lang="en-US" altLang="ru-RU" smtClean="0"/>
              <a:t>Fourth level</a:t>
            </a:r>
          </a:p>
          <a:p>
            <a:pPr lvl="4"/>
            <a:r>
              <a:rPr lang="en-US" altLang="ru-RU"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ED4241D-3ED5-46C0-BD6E-B41C4E62EFAB}" type="datetimeFigureOut">
              <a:rPr lang="en-US"/>
              <a:pPr>
                <a:defRPr/>
              </a:pPr>
              <a:t>12/25/2023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FCE9598A-3DB7-4C96-B945-23E09B0F0805}" type="slidenum">
              <a:rPr lang="en-US" altLang="ru-RU"/>
              <a:pPr/>
              <a:t>‹#›</a:t>
            </a:fld>
            <a:endParaRPr lang="en-US"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0" fontAlgn="base" hangingPunct="0">
        <a:spcBef>
          <a:spcPct val="0"/>
        </a:spcBef>
        <a:spcAft>
          <a:spcPct val="0"/>
        </a:spcAft>
        <a:defRPr sz="4400">
          <a:solidFill>
            <a:schemeClr val="tx1"/>
          </a:solidFill>
          <a:latin typeface="Calibri" pitchFamily="34" charset="0"/>
        </a:defRPr>
      </a:lvl6pPr>
      <a:lvl7pPr marL="914400" algn="ctr" rtl="0" eaLnBrk="0" fontAlgn="base" hangingPunct="0">
        <a:spcBef>
          <a:spcPct val="0"/>
        </a:spcBef>
        <a:spcAft>
          <a:spcPct val="0"/>
        </a:spcAft>
        <a:defRPr sz="4400">
          <a:solidFill>
            <a:schemeClr val="tx1"/>
          </a:solidFill>
          <a:latin typeface="Calibri" pitchFamily="34" charset="0"/>
        </a:defRPr>
      </a:lvl7pPr>
      <a:lvl8pPr marL="1371600" algn="ctr" rtl="0" eaLnBrk="0" fontAlgn="base" hangingPunct="0">
        <a:spcBef>
          <a:spcPct val="0"/>
        </a:spcBef>
        <a:spcAft>
          <a:spcPct val="0"/>
        </a:spcAft>
        <a:defRPr sz="4400">
          <a:solidFill>
            <a:schemeClr val="tx1"/>
          </a:solidFill>
          <a:latin typeface="Calibri" pitchFamily="34" charset="0"/>
        </a:defRPr>
      </a:lvl8pPr>
      <a:lvl9pPr marL="1828800" algn="ctr" rtl="0" eaLnBrk="0" fontAlgn="base" hangingPunct="0">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a:bodyPr>
          <a:lstStyle/>
          <a:p>
            <a:pPr eaLnBrk="1" fontAlgn="auto" hangingPunct="1">
              <a:spcAft>
                <a:spcPts val="0"/>
              </a:spcAft>
              <a:defRPr/>
            </a:pPr>
            <a:r>
              <a:rPr lang="ru-RU" dirty="0" smtClean="0"/>
              <a:t> МБОУ «</a:t>
            </a:r>
            <a:r>
              <a:rPr lang="ru-RU" dirty="0" err="1" smtClean="0"/>
              <a:t>Бильтой-Юртовская</a:t>
            </a:r>
            <a:r>
              <a:rPr lang="ru-RU" dirty="0" smtClean="0"/>
              <a:t> СШ»</a:t>
            </a:r>
            <a:endParaRPr lang="ru-RU" dirty="0"/>
          </a:p>
        </p:txBody>
      </p:sp>
      <p:sp>
        <p:nvSpPr>
          <p:cNvPr id="3" name="Содержимое 2"/>
          <p:cNvSpPr>
            <a:spLocks noGrp="1"/>
          </p:cNvSpPr>
          <p:nvPr>
            <p:ph idx="1"/>
          </p:nvPr>
        </p:nvSpPr>
        <p:spPr/>
        <p:txBody>
          <a:bodyPr rtlCol="0">
            <a:normAutofit fontScale="92500" lnSpcReduction="10000"/>
          </a:bodyPr>
          <a:lstStyle/>
          <a:p>
            <a:pPr algn="ctr" eaLnBrk="1" fontAlgn="auto" hangingPunct="1">
              <a:spcAft>
                <a:spcPts val="0"/>
              </a:spcAft>
              <a:buFont typeface="Arial" panose="020B0604020202020204" pitchFamily="34" charset="0"/>
              <a:buNone/>
              <a:defRPr/>
            </a:pPr>
            <a:endParaRPr lang="ru-RU" sz="4800" dirty="0" smtClean="0"/>
          </a:p>
          <a:p>
            <a:pPr algn="ctr" eaLnBrk="1" fontAlgn="auto" hangingPunct="1">
              <a:spcAft>
                <a:spcPts val="0"/>
              </a:spcAft>
              <a:buFont typeface="Arial" panose="020B0604020202020204" pitchFamily="34" charset="0"/>
              <a:buNone/>
              <a:defRPr/>
            </a:pPr>
            <a:endParaRPr lang="ru-RU" sz="4800" dirty="0" smtClean="0"/>
          </a:p>
          <a:p>
            <a:pPr algn="ctr" eaLnBrk="1" fontAlgn="auto" hangingPunct="1">
              <a:spcAft>
                <a:spcPts val="0"/>
              </a:spcAft>
              <a:buFont typeface="Arial" panose="020B0604020202020204" pitchFamily="34" charset="0"/>
              <a:buNone/>
              <a:defRPr/>
            </a:pPr>
            <a:r>
              <a:rPr lang="ru-RU" sz="4800" dirty="0" smtClean="0"/>
              <a:t>Школа молодого педагога</a:t>
            </a:r>
          </a:p>
          <a:p>
            <a:pPr algn="r" eaLnBrk="1" fontAlgn="auto" hangingPunct="1">
              <a:spcAft>
                <a:spcPts val="0"/>
              </a:spcAft>
              <a:buFont typeface="Arial" panose="020B0604020202020204" pitchFamily="34" charset="0"/>
              <a:buNone/>
              <a:defRPr/>
            </a:pPr>
            <a:r>
              <a:rPr lang="ru-RU" sz="1900" dirty="0" smtClean="0"/>
              <a:t> </a:t>
            </a:r>
          </a:p>
          <a:p>
            <a:pPr algn="ctr" eaLnBrk="1" fontAlgn="auto" hangingPunct="1">
              <a:spcAft>
                <a:spcPts val="0"/>
              </a:spcAft>
              <a:buFont typeface="Arial" panose="020B0604020202020204" pitchFamily="34" charset="0"/>
              <a:buNone/>
              <a:defRPr/>
            </a:pPr>
            <a:endParaRPr lang="ru-RU" sz="4800" dirty="0" smtClean="0"/>
          </a:p>
          <a:p>
            <a:pPr algn="ctr" eaLnBrk="1" fontAlgn="auto" hangingPunct="1">
              <a:spcAft>
                <a:spcPts val="0"/>
              </a:spcAft>
              <a:buFont typeface="Arial" panose="020B0604020202020204" pitchFamily="34" charset="0"/>
              <a:buNone/>
              <a:defRPr/>
            </a:pPr>
            <a:endParaRPr lang="ru-RU" dirty="0" smtClean="0"/>
          </a:p>
          <a:p>
            <a:pPr algn="ctr" eaLnBrk="1" fontAlgn="auto" hangingPunct="1">
              <a:spcAft>
                <a:spcPts val="0"/>
              </a:spcAft>
              <a:buFont typeface="Arial" panose="020B0604020202020204" pitchFamily="34" charset="0"/>
              <a:buNone/>
              <a:defRPr/>
            </a:pPr>
            <a:endParaRPr lang="ru-RU" dirty="0" smtClean="0"/>
          </a:p>
          <a:p>
            <a:pPr algn="ctr" eaLnBrk="1" fontAlgn="auto" hangingPunct="1">
              <a:spcAft>
                <a:spcPts val="0"/>
              </a:spcAft>
              <a:buFont typeface="Arial" panose="020B0604020202020204" pitchFamily="34" charset="0"/>
              <a:buNone/>
              <a:defRPr/>
            </a:pPr>
            <a:r>
              <a:rPr lang="ru-RU" sz="1800" dirty="0" smtClean="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rtlCol="0">
            <a:normAutofit fontScale="90000"/>
          </a:bodyPr>
          <a:lstStyle/>
          <a:p>
            <a:pPr algn="l" eaLnBrk="1" fontAlgn="t" hangingPunct="1">
              <a:spcAft>
                <a:spcPts val="0"/>
              </a:spcAft>
              <a:defRPr/>
            </a:pPr>
            <a:r>
              <a:rPr lang="ru-RU" sz="3200" b="1" dirty="0" smtClean="0"/>
              <a:t>Рекомендации молодому педагогу</a:t>
            </a:r>
            <a:r>
              <a:rPr lang="ru-RU" sz="1600" b="1" dirty="0" smtClean="0"/>
              <a:t/>
            </a:r>
            <a:br>
              <a:rPr lang="ru-RU" sz="1600" b="1" dirty="0" smtClean="0"/>
            </a:br>
            <a:r>
              <a:rPr lang="ru-RU" sz="1800" b="1" dirty="0" smtClean="0"/>
              <a:t>1</a:t>
            </a:r>
            <a:r>
              <a:rPr lang="ru-RU" sz="2000" b="1" dirty="0" smtClean="0"/>
              <a:t>. </a:t>
            </a:r>
            <a:r>
              <a:rPr lang="ru-RU" sz="2000" dirty="0" smtClean="0"/>
              <a:t>Умей радоваться маленьким успехам своих студентов и сопереживать их неудачам. </a:t>
            </a:r>
            <a:br>
              <a:rPr lang="ru-RU" sz="2000" dirty="0" smtClean="0"/>
            </a:br>
            <a:r>
              <a:rPr lang="ru-RU" sz="2000" dirty="0" smtClean="0"/>
              <a:t>2. Ты очень близкий человек для своего студента. Постарайся, чтобы он был всегда открыт для тебя. Стань ему другом и наставником. </a:t>
            </a:r>
            <a:br>
              <a:rPr lang="ru-RU" sz="2000" dirty="0" smtClean="0"/>
            </a:br>
            <a:r>
              <a:rPr lang="ru-RU" sz="2000" dirty="0" smtClean="0"/>
              <a:t>3. Не бойся признаться в своем незнании какого-нибудь вопроса. Будь вместе с ними в поиске. </a:t>
            </a:r>
            <a:br>
              <a:rPr lang="ru-RU" sz="2000" dirty="0" smtClean="0"/>
            </a:br>
            <a:r>
              <a:rPr lang="ru-RU" sz="2000" dirty="0" smtClean="0"/>
              <a:t>4. Постарайся вселить в студента  веру в себя, в его успех. Тогда многие вершины для него станут преодолимыми. </a:t>
            </a:r>
            <a:br>
              <a:rPr lang="ru-RU" sz="2000" dirty="0" smtClean="0"/>
            </a:br>
            <a:r>
              <a:rPr lang="ru-RU" sz="2000" dirty="0" smtClean="0"/>
              <a:t>5. Не требуй на занятии "идеальной дисциплины". Не будь авторитарным. Помни, занятие - это частичка жизни студента. Он не должен быть скованным и зажатым. Формируй в нем личность открытую, увлеченную, раскованную, способную творить, всесторонне развитую. </a:t>
            </a:r>
            <a:br>
              <a:rPr lang="ru-RU" sz="2000" dirty="0" smtClean="0"/>
            </a:br>
            <a:r>
              <a:rPr lang="ru-RU" sz="2000" dirty="0" smtClean="0"/>
              <a:t>6. Стремись к тому, чтобы твои занятии не стали шаблонными, проведенными "по трафарету". Пусть на занятиях свершаются открытия, рождаются истины, покоряются вершины, продолжаются поиски. </a:t>
            </a:r>
            <a:br>
              <a:rPr lang="ru-RU" sz="2000" dirty="0" smtClean="0"/>
            </a:br>
            <a:endParaRPr lang="ru-RU"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ctrTitle"/>
          </p:nvPr>
        </p:nvSpPr>
        <p:spPr>
          <a:xfrm>
            <a:off x="1676400" y="990600"/>
            <a:ext cx="7162800" cy="3886200"/>
          </a:xfrm>
        </p:spPr>
        <p:txBody>
          <a:bodyPr/>
          <a:lstStyle/>
          <a:p>
            <a:pPr algn="l" eaLnBrk="1" fontAlgn="t" hangingPunct="1"/>
            <a:r>
              <a:rPr lang="ru-RU" altLang="ru-RU" sz="1600" smtClean="0"/>
              <a:t>7</a:t>
            </a:r>
            <a:r>
              <a:rPr lang="ru-RU" altLang="ru-RU" sz="1800" smtClean="0"/>
              <a:t>. Каждая встреча с преподавателем для родителей должна стать полезной и результативной. Каждое собрание - вооружить их новыми знаниями из области педагогики, психологии, процесса обучения. </a:t>
            </a:r>
            <a:br>
              <a:rPr lang="ru-RU" altLang="ru-RU" sz="1800" smtClean="0"/>
            </a:br>
            <a:r>
              <a:rPr lang="ru-RU" altLang="ru-RU" sz="1800" smtClean="0"/>
              <a:t/>
            </a:r>
            <a:br>
              <a:rPr lang="ru-RU" altLang="ru-RU" sz="1800" smtClean="0"/>
            </a:br>
            <a:r>
              <a:rPr lang="ru-RU" altLang="ru-RU" sz="1800" smtClean="0"/>
              <a:t>8. Входи в группу  с улыбкой. При встрече загляни каждому в глаза, узнай его настроение и поддержи, если ему грустно. </a:t>
            </a:r>
            <a:br>
              <a:rPr lang="ru-RU" altLang="ru-RU" sz="1800" smtClean="0"/>
            </a:br>
            <a:r>
              <a:rPr lang="ru-RU" altLang="ru-RU" sz="1800" smtClean="0"/>
              <a:t/>
            </a:r>
            <a:br>
              <a:rPr lang="ru-RU" altLang="ru-RU" sz="1800" smtClean="0"/>
            </a:br>
            <a:r>
              <a:rPr lang="ru-RU" altLang="ru-RU" sz="1800" smtClean="0"/>
              <a:t>9. Неси студентам  добрую энергию и всегда помни, что "студент - это не сосуд, который необходимо наполнить, а факел, который надобно зажечь". </a:t>
            </a:r>
            <a:br>
              <a:rPr lang="ru-RU" altLang="ru-RU" sz="1800" smtClean="0"/>
            </a:br>
            <a:r>
              <a:rPr lang="ru-RU" altLang="ru-RU" sz="1800" smtClean="0"/>
              <a:t/>
            </a:r>
            <a:br>
              <a:rPr lang="ru-RU" altLang="ru-RU" sz="1800" smtClean="0"/>
            </a:br>
            <a:r>
              <a:rPr lang="ru-RU" altLang="ru-RU" sz="1800" smtClean="0"/>
              <a:t>10. Помни, двойка очень вредна и для формирования характера. Найди возможным не увлекаться этой отметкой. Будь в поиске возможности найти путь преодоления постигшей неудачи. </a:t>
            </a:r>
            <a:br>
              <a:rPr lang="ru-RU" altLang="ru-RU" sz="1800" smtClean="0"/>
            </a:br>
            <a:r>
              <a:rPr lang="ru-RU" altLang="ru-RU" sz="1800" smtClean="0"/>
              <a:t/>
            </a:r>
            <a:br>
              <a:rPr lang="ru-RU" altLang="ru-RU" sz="1800" smtClean="0"/>
            </a:br>
            <a:r>
              <a:rPr lang="ru-RU" altLang="ru-RU" sz="1800" smtClean="0"/>
              <a:t>11. Помни, каждое твое занятие должно быть пусть маленьким, но шагом вперед, к узнаванию нового, неведомого. </a:t>
            </a:r>
            <a:r>
              <a:rPr lang="ru-RU" altLang="ru-RU" sz="1600" smtClean="0"/>
              <a:t/>
            </a:r>
            <a:br>
              <a:rPr lang="ru-RU" altLang="ru-RU" sz="1600" smtClean="0"/>
            </a:br>
            <a:r>
              <a:rPr lang="ru-RU" altLang="ru-RU" sz="1600" smtClean="0"/>
              <a:t/>
            </a:r>
            <a:br>
              <a:rPr lang="ru-RU" altLang="ru-RU" sz="1600" smtClean="0"/>
            </a:br>
            <a:endParaRPr lang="ru-RU" altLang="ru-RU" sz="16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ctrTitle"/>
          </p:nvPr>
        </p:nvSpPr>
        <p:spPr>
          <a:xfrm>
            <a:off x="1676400" y="609600"/>
            <a:ext cx="7162800" cy="5029200"/>
          </a:xfrm>
        </p:spPr>
        <p:txBody>
          <a:bodyPr/>
          <a:lstStyle/>
          <a:p>
            <a:pPr algn="l" eaLnBrk="1" fontAlgn="t" hangingPunct="1"/>
            <a:r>
              <a:rPr lang="ru-RU" altLang="ru-RU" sz="1600" smtClean="0"/>
              <a:t>12. Студент  всегда в обучении должен преодолевать трудность. Ибо только в трудности развиваются способности, необходимые для их преодоления. Умей определить "планку" трудности. Она не должна быть завышенной или заниженной. </a:t>
            </a:r>
            <a:br>
              <a:rPr lang="ru-RU" altLang="ru-RU" sz="1600" smtClean="0"/>
            </a:br>
            <a:r>
              <a:rPr lang="ru-RU" altLang="ru-RU" sz="1600" smtClean="0"/>
              <a:t/>
            </a:r>
            <a:br>
              <a:rPr lang="ru-RU" altLang="ru-RU" sz="1600" smtClean="0"/>
            </a:br>
            <a:r>
              <a:rPr lang="ru-RU" altLang="ru-RU" sz="1600" smtClean="0"/>
              <a:t>13. Учи своих студентов  трудиться. Не ищи легкого пути в обучении. Но помни, как важно поддержать, ободрить, быть рядом в трудной ситуации. Чувствуй, где необходимы твое плечо, твои знания, твой опыт.</a:t>
            </a:r>
            <a:br>
              <a:rPr lang="ru-RU" altLang="ru-RU" sz="1600" smtClean="0"/>
            </a:br>
            <a:r>
              <a:rPr lang="ru-RU" altLang="ru-RU" sz="1600" smtClean="0"/>
              <a:t> </a:t>
            </a:r>
            <a:br>
              <a:rPr lang="ru-RU" altLang="ru-RU" sz="1600" smtClean="0"/>
            </a:br>
            <a:r>
              <a:rPr lang="ru-RU" altLang="ru-RU" sz="1600" smtClean="0"/>
              <a:t>14. Если из двух баллов думаешь, какой выбрать, - не сомневайся, поставь высший. Поверь в ребенка. Дай ему крылья. Дай ему надежду. </a:t>
            </a:r>
            <a:br>
              <a:rPr lang="ru-RU" altLang="ru-RU" sz="1600" smtClean="0"/>
            </a:br>
            <a:r>
              <a:rPr lang="ru-RU" altLang="ru-RU" sz="1600" smtClean="0"/>
              <a:t/>
            </a:r>
            <a:br>
              <a:rPr lang="ru-RU" altLang="ru-RU" sz="1600" smtClean="0"/>
            </a:br>
            <a:r>
              <a:rPr lang="ru-RU" altLang="ru-RU" sz="1600" smtClean="0"/>
              <a:t>15. Не скрывай от студентов  своих добрых чувств, но помни: среди них никогда не должно быть особого места для "любимчиков". Постарайся в каждом  увидеть предначертанное ему, открой его ему самому и развей в нем то скрытое, о чем он и не подозревает. </a:t>
            </a:r>
            <a:br>
              <a:rPr lang="ru-RU" altLang="ru-RU" sz="1600" smtClean="0"/>
            </a:br>
            <a:r>
              <a:rPr lang="ru-RU" altLang="ru-RU" sz="1600" smtClean="0"/>
              <a:t/>
            </a:r>
            <a:br>
              <a:rPr lang="ru-RU" altLang="ru-RU" sz="1600" smtClean="0"/>
            </a:br>
            <a:r>
              <a:rPr lang="ru-RU" altLang="ru-RU" sz="1600" smtClean="0"/>
              <a:t>16. Помни о том, что студенту  должно быть интересно на занятии. Только когда интересно, студент становится внимательным. </a:t>
            </a:r>
            <a:br>
              <a:rPr lang="ru-RU" altLang="ru-RU" sz="1600" smtClean="0"/>
            </a:br>
            <a:r>
              <a:rPr lang="ru-RU" altLang="ru-RU" sz="1600" smtClean="0"/>
              <a:t/>
            </a:r>
            <a:br>
              <a:rPr lang="ru-RU" altLang="ru-RU" sz="1600" smtClean="0"/>
            </a:br>
            <a:r>
              <a:rPr lang="ru-RU" altLang="ru-RU" sz="1600" smtClean="0"/>
              <a:t>17. В общении с родителями своих студентов  помни, что их дети - самое дорогое в жизни. Будь умен и тактичен. Находи нужные слова. Постарайся не обидеть и не унизить их достоинство. </a:t>
            </a:r>
            <a:br>
              <a:rPr lang="ru-RU" altLang="ru-RU" sz="1600" smtClean="0"/>
            </a:br>
            <a:endParaRPr lang="ru-RU" altLang="ru-RU" sz="1600" b="1" smtClean="0">
              <a:latin typeface="Monotype Corsiva" panose="03010101010201010101"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rtlCol="0">
            <a:normAutofit fontScale="90000"/>
          </a:bodyPr>
          <a:lstStyle/>
          <a:p>
            <a:pPr algn="l" eaLnBrk="1" fontAlgn="t" hangingPunct="1">
              <a:spcAft>
                <a:spcPts val="0"/>
              </a:spcAft>
              <a:defRPr/>
            </a:pPr>
            <a:r>
              <a:rPr lang="ru-RU" sz="2000" dirty="0" smtClean="0"/>
              <a:t>18. Не бойся извиниться, если оказался неправ. Твой авторитет в глазах студентов только повысится. Будь терпелив и к их ошибкам. </a:t>
            </a:r>
            <a:br>
              <a:rPr lang="ru-RU" sz="2000" dirty="0" smtClean="0"/>
            </a:br>
            <a:r>
              <a:rPr lang="ru-RU" sz="2000" dirty="0" smtClean="0"/>
              <a:t/>
            </a:r>
            <a:br>
              <a:rPr lang="ru-RU" sz="2000" dirty="0" smtClean="0"/>
            </a:br>
            <a:r>
              <a:rPr lang="ru-RU" sz="2000" dirty="0" smtClean="0"/>
              <a:t>19. Живи со студентами полной жизнью. Радуйся и огорчайся вместе с ними. Увлекайся и удивляйся. Шути и наставляй. Учи быть нетерпеливыми ко лжи и насилию. Учи справедливости, упорству, правдивости. </a:t>
            </a:r>
            <a:br>
              <a:rPr lang="ru-RU" sz="2000" dirty="0" smtClean="0"/>
            </a:br>
            <a:r>
              <a:rPr lang="ru-RU" sz="2000" dirty="0" smtClean="0"/>
              <a:t/>
            </a:r>
            <a:br>
              <a:rPr lang="ru-RU" sz="2000" dirty="0" smtClean="0"/>
            </a:br>
            <a:r>
              <a:rPr lang="ru-RU" sz="2000" dirty="0" smtClean="0"/>
              <a:t>20</a:t>
            </a:r>
            <a:r>
              <a:rPr lang="ru-RU" sz="2000" dirty="0" smtClean="0">
                <a:latin typeface="+mn-lt"/>
              </a:rPr>
              <a:t>. </a:t>
            </a:r>
            <a:r>
              <a:rPr lang="ru-RU" sz="2000" b="1" u="sng" dirty="0" smtClean="0">
                <a:latin typeface="+mn-lt"/>
                <a:cs typeface="Tahoma" pitchFamily="34" charset="0"/>
              </a:rPr>
              <a:t>Не воспитывай </a:t>
            </a:r>
            <a:r>
              <a:rPr lang="ru-RU" sz="2000" b="1" dirty="0" smtClean="0">
                <a:latin typeface="+mn-lt"/>
                <a:cs typeface="Tahoma" pitchFamily="34" charset="0"/>
              </a:rPr>
              <a:t>слишком самонадеянных - их будут избегать; </a:t>
            </a:r>
            <a:br>
              <a:rPr lang="ru-RU" sz="2000" b="1" dirty="0" smtClean="0">
                <a:latin typeface="+mn-lt"/>
                <a:cs typeface="Tahoma" pitchFamily="34" charset="0"/>
              </a:rPr>
            </a:br>
            <a:r>
              <a:rPr lang="ru-RU" sz="2000" b="1" dirty="0" smtClean="0">
                <a:latin typeface="+mn-lt"/>
                <a:cs typeface="Tahoma" pitchFamily="34" charset="0"/>
              </a:rPr>
              <a:t>слишком скромных - их не будут уважать; </a:t>
            </a:r>
            <a:br>
              <a:rPr lang="ru-RU" sz="2000" b="1" dirty="0" smtClean="0">
                <a:latin typeface="+mn-lt"/>
                <a:cs typeface="Tahoma" pitchFamily="34" charset="0"/>
              </a:rPr>
            </a:br>
            <a:r>
              <a:rPr lang="ru-RU" sz="2000" b="1" dirty="0" smtClean="0">
                <a:latin typeface="+mn-lt"/>
                <a:cs typeface="Tahoma" pitchFamily="34" charset="0"/>
              </a:rPr>
              <a:t>слишком болтливых - на них не будут обращать внимания; </a:t>
            </a:r>
            <a:br>
              <a:rPr lang="ru-RU" sz="2000" b="1" dirty="0" smtClean="0">
                <a:latin typeface="+mn-lt"/>
                <a:cs typeface="Tahoma" pitchFamily="34" charset="0"/>
              </a:rPr>
            </a:br>
            <a:r>
              <a:rPr lang="ru-RU" sz="2000" b="1" dirty="0" smtClean="0">
                <a:latin typeface="+mn-lt"/>
                <a:cs typeface="Tahoma" pitchFamily="34" charset="0"/>
              </a:rPr>
              <a:t>слишком молчаливых - с ними не будут считаться; слишком суровых - от них отмахнутся; </a:t>
            </a:r>
            <a:br>
              <a:rPr lang="ru-RU" sz="2000" b="1" dirty="0" smtClean="0">
                <a:latin typeface="+mn-lt"/>
                <a:cs typeface="Tahoma" pitchFamily="34" charset="0"/>
              </a:rPr>
            </a:br>
            <a:r>
              <a:rPr lang="ru-RU" sz="2000" b="1" dirty="0" smtClean="0">
                <a:latin typeface="+mn-lt"/>
                <a:cs typeface="Tahoma" pitchFamily="34" charset="0"/>
              </a:rPr>
              <a:t>слишком добрых - их растопчут. </a:t>
            </a:r>
            <a:r>
              <a:rPr lang="ru-RU" sz="1600" b="1" dirty="0" smtClean="0">
                <a:latin typeface="+mn-lt"/>
                <a:cs typeface="Tahoma" pitchFamily="34" charset="0"/>
              </a:rPr>
              <a:t/>
            </a:r>
            <a:br>
              <a:rPr lang="ru-RU" sz="1600" b="1" dirty="0" smtClean="0">
                <a:latin typeface="+mn-lt"/>
                <a:cs typeface="Tahoma" pitchFamily="34" charset="0"/>
              </a:rPr>
            </a:br>
            <a:endParaRPr lang="ru-RU" sz="1600" b="1" dirty="0">
              <a:latin typeface="+mn-lt"/>
              <a:cs typeface="Tahom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rtlCol="0">
            <a:normAutofit fontScale="90000"/>
          </a:bodyPr>
          <a:lstStyle/>
          <a:p>
            <a:pPr algn="l" eaLnBrk="1" fontAlgn="auto" hangingPunct="1">
              <a:spcAft>
                <a:spcPts val="0"/>
              </a:spcAft>
              <a:defRPr/>
            </a:pPr>
            <a:r>
              <a:rPr lang="ru-RU" sz="3200" b="1" dirty="0" smtClean="0">
                <a:solidFill>
                  <a:schemeClr val="accent6">
                    <a:lumMod val="50000"/>
                  </a:schemeClr>
                </a:solidFill>
              </a:rPr>
              <a:t>Заповеди молодому педагогу</a:t>
            </a:r>
            <a:r>
              <a:rPr lang="ru-RU" sz="1400" dirty="0" smtClean="0"/>
              <a:t/>
            </a:r>
            <a:br>
              <a:rPr lang="ru-RU" sz="1400" dirty="0" smtClean="0"/>
            </a:br>
            <a:r>
              <a:rPr lang="ru-RU" sz="1400" b="1" i="1" dirty="0" smtClean="0"/>
              <a:t> </a:t>
            </a:r>
            <a:r>
              <a:rPr lang="ru-RU" sz="1400" dirty="0" smtClean="0"/>
              <a:t/>
            </a:r>
            <a:br>
              <a:rPr lang="ru-RU" sz="1400" dirty="0" smtClean="0"/>
            </a:br>
            <a:r>
              <a:rPr lang="ru-RU" sz="1600" dirty="0" smtClean="0"/>
              <a:t>- </a:t>
            </a:r>
            <a:r>
              <a:rPr lang="ru-RU" sz="1600" b="1" i="1" dirty="0" smtClean="0"/>
              <a:t>Окунись в свою работу и тогда ничто не помешает тебе плодотворно работать.</a:t>
            </a:r>
            <a:br>
              <a:rPr lang="ru-RU" sz="1600" b="1" i="1" dirty="0" smtClean="0"/>
            </a:br>
            <a:r>
              <a:rPr lang="ru-RU" sz="1600" b="1" i="1" dirty="0" smtClean="0"/>
              <a:t> </a:t>
            </a:r>
            <a:br>
              <a:rPr lang="ru-RU" sz="1600" b="1" i="1" dirty="0" smtClean="0"/>
            </a:br>
            <a:r>
              <a:rPr lang="ru-RU" sz="1600" b="1" i="1" dirty="0" smtClean="0"/>
              <a:t>- Будь приветливым – и будешь смелым.</a:t>
            </a:r>
            <a:br>
              <a:rPr lang="ru-RU" sz="1600" b="1" i="1" dirty="0" smtClean="0"/>
            </a:br>
            <a:r>
              <a:rPr lang="ru-RU" sz="1600" b="1" i="1" dirty="0" smtClean="0"/>
              <a:t> </a:t>
            </a:r>
            <a:br>
              <a:rPr lang="ru-RU" sz="1600" b="1" i="1" dirty="0" smtClean="0"/>
            </a:br>
            <a:r>
              <a:rPr lang="ru-RU" sz="1600" b="1" i="1" dirty="0" smtClean="0"/>
              <a:t>- Не будь самонадеянным и сможешь стать лидером.</a:t>
            </a:r>
            <a:br>
              <a:rPr lang="ru-RU" sz="1600" b="1" i="1" dirty="0" smtClean="0"/>
            </a:br>
            <a:r>
              <a:rPr lang="ru-RU" sz="1600" b="1" i="1" dirty="0" smtClean="0"/>
              <a:t> </a:t>
            </a:r>
            <a:br>
              <a:rPr lang="ru-RU" sz="1600" b="1" i="1" dirty="0" smtClean="0"/>
            </a:br>
            <a:r>
              <a:rPr lang="ru-RU" sz="1600" b="1" i="1" dirty="0" smtClean="0"/>
              <a:t>- Умей требовать и прощать.</a:t>
            </a:r>
            <a:br>
              <a:rPr lang="ru-RU" sz="1600" b="1" i="1" dirty="0" smtClean="0"/>
            </a:br>
            <a:r>
              <a:rPr lang="ru-RU" sz="1600" b="1" i="1" dirty="0" smtClean="0"/>
              <a:t> </a:t>
            </a:r>
            <a:br>
              <a:rPr lang="ru-RU" sz="1600" b="1" i="1" dirty="0" smtClean="0"/>
            </a:br>
            <a:r>
              <a:rPr lang="ru-RU" sz="1600" b="1" i="1" dirty="0" smtClean="0"/>
              <a:t>- Верь в уникальные способности каждого обучающегося.</a:t>
            </a:r>
            <a:br>
              <a:rPr lang="ru-RU" sz="1600" b="1" i="1" dirty="0" smtClean="0"/>
            </a:br>
            <a:r>
              <a:rPr lang="ru-RU" sz="1600" b="1" i="1" dirty="0" smtClean="0"/>
              <a:t> </a:t>
            </a:r>
            <a:br>
              <a:rPr lang="ru-RU" sz="1600" b="1" i="1" dirty="0" smtClean="0"/>
            </a:br>
            <a:r>
              <a:rPr lang="ru-RU" sz="1600" b="1" i="1" dirty="0" smtClean="0"/>
              <a:t>- Будь компетентен и будь уверенным. </a:t>
            </a:r>
            <a:br>
              <a:rPr lang="ru-RU" sz="1600" b="1" i="1" dirty="0" smtClean="0"/>
            </a:br>
            <a:r>
              <a:rPr lang="ru-RU" sz="1600" b="1" i="1" dirty="0" smtClean="0"/>
              <a:t> </a:t>
            </a:r>
            <a:br>
              <a:rPr lang="ru-RU" sz="1600" b="1" i="1" dirty="0" smtClean="0"/>
            </a:br>
            <a:r>
              <a:rPr lang="ru-RU" sz="1600" b="1" i="1" dirty="0" smtClean="0"/>
              <a:t>- Верь, что каждого обучающегося можно научить, только для этого необходимо время.</a:t>
            </a:r>
            <a:br>
              <a:rPr lang="ru-RU" sz="1600" b="1" i="1" dirty="0" smtClean="0"/>
            </a:br>
            <a:r>
              <a:rPr lang="ru-RU" sz="1600" b="1" i="1" dirty="0" smtClean="0"/>
              <a:t> </a:t>
            </a:r>
            <a:br>
              <a:rPr lang="ru-RU" sz="1600" b="1" i="1" dirty="0" smtClean="0"/>
            </a:br>
            <a:r>
              <a:rPr lang="ru-RU" sz="1600" b="1" i="1" dirty="0" smtClean="0"/>
              <a:t>- Претворяй процесс обучения в радость.</a:t>
            </a:r>
            <a:br>
              <a:rPr lang="ru-RU" sz="1600" b="1" i="1" dirty="0" smtClean="0"/>
            </a:br>
            <a:r>
              <a:rPr lang="ru-RU" sz="1600" b="1" i="1" dirty="0" smtClean="0"/>
              <a:t> </a:t>
            </a:r>
            <a:br>
              <a:rPr lang="ru-RU" sz="1600" b="1" i="1" dirty="0" smtClean="0"/>
            </a:br>
            <a:r>
              <a:rPr lang="ru-RU" sz="1600" b="1" i="1" dirty="0" smtClean="0"/>
              <a:t>- Будь для обучающегося не руководителем, а соперником, тогда он сможет превзойти тебя.</a:t>
            </a:r>
            <a:br>
              <a:rPr lang="ru-RU" sz="1600" b="1" i="1" dirty="0" smtClean="0"/>
            </a:br>
            <a:r>
              <a:rPr lang="ru-RU" sz="1600" b="1" i="1" dirty="0" smtClean="0"/>
              <a:t> </a:t>
            </a:r>
            <a:r>
              <a:rPr lang="ru-RU" sz="1600" i="1" dirty="0" smtClean="0"/>
              <a:t/>
            </a:r>
            <a:br>
              <a:rPr lang="ru-RU" sz="1600" i="1" dirty="0" smtClean="0"/>
            </a:br>
            <a:r>
              <a:rPr lang="ru-RU" sz="1600" i="1" dirty="0" smtClean="0"/>
              <a:t> </a:t>
            </a:r>
            <a:endParaRPr lang="ru-RU"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ctrTitle"/>
          </p:nvPr>
        </p:nvSpPr>
        <p:spPr>
          <a:xfrm>
            <a:off x="1676400" y="1295400"/>
            <a:ext cx="7162800" cy="4267200"/>
          </a:xfrm>
        </p:spPr>
        <p:txBody>
          <a:bodyPr/>
          <a:lstStyle/>
          <a:p>
            <a:pPr algn="l" eaLnBrk="1" hangingPunct="1"/>
            <a:r>
              <a:rPr lang="ru-RU" altLang="ru-RU" sz="2800" b="1" smtClean="0"/>
              <a:t>Советы опытных коллег молодому педагогу</a:t>
            </a:r>
            <a:br>
              <a:rPr lang="ru-RU" altLang="ru-RU" sz="2800" b="1" smtClean="0"/>
            </a:br>
            <a:r>
              <a:rPr lang="ru-RU" altLang="ru-RU" sz="1800" smtClean="0"/>
              <a:t/>
            </a:r>
            <a:br>
              <a:rPr lang="ru-RU" altLang="ru-RU" sz="1800" smtClean="0"/>
            </a:br>
            <a:r>
              <a:rPr lang="ru-RU" altLang="ru-RU" sz="1800" smtClean="0"/>
              <a:t>1.</a:t>
            </a:r>
            <a:r>
              <a:rPr lang="ru-RU" altLang="ru-RU" sz="2000" smtClean="0"/>
              <a:t>Перед уроком проверьте все ли на месте, нет ли лишних предметов у доски, на столе, чисто ли в аудитории.</a:t>
            </a:r>
            <a:br>
              <a:rPr lang="ru-RU" altLang="ru-RU" sz="2000" smtClean="0"/>
            </a:br>
            <a:r>
              <a:rPr lang="ru-RU" altLang="ru-RU" sz="2000" smtClean="0"/>
              <a:t/>
            </a:r>
            <a:br>
              <a:rPr lang="ru-RU" altLang="ru-RU" sz="2000" smtClean="0"/>
            </a:br>
            <a:r>
              <a:rPr lang="ru-RU" altLang="ru-RU" sz="2000" smtClean="0"/>
              <a:t>2.Рационально используйте каждую минуту урока. </a:t>
            </a:r>
            <a:br>
              <a:rPr lang="ru-RU" altLang="ru-RU" sz="2000" smtClean="0"/>
            </a:br>
            <a:r>
              <a:rPr lang="ru-RU" altLang="ru-RU" sz="2000" smtClean="0"/>
              <a:t> </a:t>
            </a:r>
            <a:br>
              <a:rPr lang="ru-RU" altLang="ru-RU" sz="2000" smtClean="0"/>
            </a:br>
            <a:r>
              <a:rPr lang="ru-RU" altLang="ru-RU" sz="2000" smtClean="0"/>
              <a:t>3.Объясните ученикам цель, задачи, урока.</a:t>
            </a:r>
            <a:br>
              <a:rPr lang="ru-RU" altLang="ru-RU" sz="2000" smtClean="0"/>
            </a:br>
            <a:r>
              <a:rPr lang="ru-RU" altLang="ru-RU" sz="2000" smtClean="0"/>
              <a:t> </a:t>
            </a:r>
            <a:br>
              <a:rPr lang="ru-RU" altLang="ru-RU" sz="2000" smtClean="0"/>
            </a:br>
            <a:r>
              <a:rPr lang="ru-RU" altLang="ru-RU" sz="2000" smtClean="0"/>
              <a:t>4.Объясняя новый материал, старайтесь выделить проблемы, предлагайте обучающимся  решать их самостоятельно. </a:t>
            </a:r>
            <a:br>
              <a:rPr lang="ru-RU" altLang="ru-RU" sz="2000" smtClean="0"/>
            </a:br>
            <a:r>
              <a:rPr lang="ru-RU" altLang="ru-RU" sz="2000" smtClean="0"/>
              <a:t/>
            </a:r>
            <a:br>
              <a:rPr lang="ru-RU" altLang="ru-RU" sz="2000" smtClean="0"/>
            </a:br>
            <a:r>
              <a:rPr lang="ru-RU" altLang="ru-RU" sz="2000" smtClean="0"/>
              <a:t>5.Не спешите исправлять ошибку обучающегося, лучше если её исправят другие обучающиеся. </a:t>
            </a:r>
            <a:br>
              <a:rPr lang="ru-RU" altLang="ru-RU" sz="2000" smtClean="0"/>
            </a:br>
            <a:r>
              <a:rPr lang="ru-RU" altLang="ru-RU" sz="2000" smtClean="0"/>
              <a:t/>
            </a:r>
            <a:br>
              <a:rPr lang="ru-RU" altLang="ru-RU" sz="2000" smtClean="0"/>
            </a:br>
            <a:r>
              <a:rPr lang="ru-RU" altLang="ru-RU" sz="2000" smtClean="0"/>
              <a:t>6.Старайтесь организовать самостоятельную работу на уроке – предлагайте обучающимся больше писать, решать примеры, творить.</a:t>
            </a:r>
            <a:br>
              <a:rPr lang="ru-RU" altLang="ru-RU" sz="2000" smtClean="0"/>
            </a:br>
            <a:r>
              <a:rPr lang="ru-RU" altLang="ru-RU" sz="2000" smtClean="0"/>
              <a:t> </a:t>
            </a:r>
            <a:br>
              <a:rPr lang="ru-RU" altLang="ru-RU" sz="2000" smtClean="0"/>
            </a:br>
            <a:endParaRPr lang="ru-RU" altLang="ru-RU" sz="20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ctrTitle"/>
          </p:nvPr>
        </p:nvSpPr>
        <p:spPr>
          <a:xfrm>
            <a:off x="1676400" y="609600"/>
            <a:ext cx="7162800" cy="4267200"/>
          </a:xfrm>
        </p:spPr>
        <p:txBody>
          <a:bodyPr/>
          <a:lstStyle/>
          <a:p>
            <a:pPr algn="l" eaLnBrk="1" hangingPunct="1"/>
            <a:r>
              <a:rPr lang="ru-RU" altLang="ru-RU" sz="1800" smtClean="0"/>
              <a:t/>
            </a:r>
            <a:br>
              <a:rPr lang="ru-RU" altLang="ru-RU" sz="1800" smtClean="0"/>
            </a:br>
            <a:r>
              <a:rPr lang="ru-RU" altLang="ru-RU" sz="1800" smtClean="0"/>
              <a:t/>
            </a:r>
            <a:br>
              <a:rPr lang="ru-RU" altLang="ru-RU" sz="1800" smtClean="0"/>
            </a:br>
            <a:r>
              <a:rPr lang="ru-RU" altLang="ru-RU" sz="1800" smtClean="0"/>
              <a:t/>
            </a:r>
            <a:br>
              <a:rPr lang="ru-RU" altLang="ru-RU" sz="1800" smtClean="0"/>
            </a:br>
            <a:r>
              <a:rPr lang="ru-RU" altLang="ru-RU" sz="1800" smtClean="0"/>
              <a:t/>
            </a:r>
            <a:br>
              <a:rPr lang="ru-RU" altLang="ru-RU" sz="1800" smtClean="0"/>
            </a:br>
            <a:r>
              <a:rPr lang="ru-RU" altLang="ru-RU" sz="1800" smtClean="0"/>
              <a:t/>
            </a:r>
            <a:br>
              <a:rPr lang="ru-RU" altLang="ru-RU" sz="1800" smtClean="0"/>
            </a:br>
            <a:r>
              <a:rPr lang="ru-RU" altLang="ru-RU" sz="1800" smtClean="0"/>
              <a:t/>
            </a:r>
            <a:br>
              <a:rPr lang="ru-RU" altLang="ru-RU" sz="1800" smtClean="0"/>
            </a:br>
            <a:r>
              <a:rPr lang="ru-RU" altLang="ru-RU" sz="1800" smtClean="0"/>
              <a:t>7. На уроке каждый  обучающийся должен быть на виду, к каждому ищите индивидуальный подход.</a:t>
            </a:r>
            <a:br>
              <a:rPr lang="ru-RU" altLang="ru-RU" sz="1800" smtClean="0"/>
            </a:br>
            <a:r>
              <a:rPr lang="ru-RU" altLang="ru-RU" sz="1800" smtClean="0"/>
              <a:t>8. Используйте все возможности для реализации принципов развивающего обучения.</a:t>
            </a:r>
            <a:br>
              <a:rPr lang="ru-RU" altLang="ru-RU" sz="1800" smtClean="0"/>
            </a:br>
            <a:r>
              <a:rPr lang="ru-RU" altLang="ru-RU" sz="1800" smtClean="0"/>
              <a:t> </a:t>
            </a:r>
            <a:br>
              <a:rPr lang="ru-RU" altLang="ru-RU" sz="1800" smtClean="0"/>
            </a:br>
            <a:r>
              <a:rPr lang="ru-RU" altLang="ru-RU" sz="1800" smtClean="0"/>
              <a:t>9. Обращайте внимание на воспитательные аспекты урока: трудолюбие, бережливость, способности, дружелюбие.</a:t>
            </a:r>
            <a:br>
              <a:rPr lang="ru-RU" altLang="ru-RU" sz="1800" smtClean="0"/>
            </a:br>
            <a:r>
              <a:rPr lang="ru-RU" altLang="ru-RU" sz="1800" smtClean="0"/>
              <a:t> </a:t>
            </a:r>
            <a:br>
              <a:rPr lang="ru-RU" altLang="ru-RU" sz="1800" smtClean="0"/>
            </a:br>
            <a:r>
              <a:rPr lang="ru-RU" altLang="ru-RU" sz="1800" smtClean="0"/>
              <a:t>10. Домашнее задание давайте дифференцированно, с подробным объяснением, до звонка. Не задерживайте обучающихся  после звонка.</a:t>
            </a:r>
            <a:br>
              <a:rPr lang="ru-RU" altLang="ru-RU" sz="1800" smtClean="0"/>
            </a:br>
            <a:r>
              <a:rPr lang="ru-RU" altLang="ru-RU" sz="1800" smtClean="0"/>
              <a:t> </a:t>
            </a:r>
            <a:br>
              <a:rPr lang="ru-RU" altLang="ru-RU" sz="1800" smtClean="0"/>
            </a:br>
            <a:r>
              <a:rPr lang="ru-RU" altLang="ru-RU" sz="1800" smtClean="0"/>
              <a:t>11. Помните: каждый урок особенный, не должен быть похож на предыдущие.</a:t>
            </a:r>
            <a:br>
              <a:rPr lang="ru-RU" altLang="ru-RU" sz="1800" smtClean="0"/>
            </a:br>
            <a:r>
              <a:rPr lang="ru-RU" altLang="ru-RU" sz="1800" smtClean="0"/>
              <a:t> </a:t>
            </a:r>
            <a:br>
              <a:rPr lang="ru-RU" altLang="ru-RU" sz="1800" smtClean="0"/>
            </a:br>
            <a:r>
              <a:rPr lang="ru-RU" altLang="ru-RU" sz="1800" smtClean="0"/>
              <a:t>12. Посещайте уроки старших  педагогов. Применяйте у себя их позитивный опыт.</a:t>
            </a:r>
            <a:br>
              <a:rPr lang="ru-RU" altLang="ru-RU" sz="1800" smtClean="0"/>
            </a:br>
            <a:r>
              <a:rPr lang="ru-RU" altLang="ru-RU" sz="1800" smtClean="0"/>
              <a:t> </a:t>
            </a:r>
            <a:br>
              <a:rPr lang="ru-RU" altLang="ru-RU" sz="1800" smtClean="0"/>
            </a:br>
            <a:r>
              <a:rPr lang="ru-RU" altLang="ru-RU" sz="1800" smtClean="0"/>
              <a:t>13. Помните, что наивысший педагогический успех – это улыбка на лице обучающегося.</a:t>
            </a:r>
            <a:r>
              <a:rPr lang="ru-RU" altLang="ru-RU" sz="1600" smtClean="0"/>
              <a:t/>
            </a:r>
            <a:br>
              <a:rPr lang="ru-RU" altLang="ru-RU" sz="1600" smtClean="0"/>
            </a:br>
            <a:r>
              <a:rPr lang="ru-RU" altLang="ru-RU" sz="1600" smtClean="0"/>
              <a:t> </a:t>
            </a:r>
            <a:br>
              <a:rPr lang="ru-RU" altLang="ru-RU" sz="1600" smtClean="0"/>
            </a:br>
            <a:endParaRPr lang="ru-RU" altLang="ru-RU" sz="16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rtlCol="0">
            <a:normAutofit/>
          </a:bodyPr>
          <a:lstStyle/>
          <a:p>
            <a:pPr eaLnBrk="1" fontAlgn="auto" hangingPunct="1">
              <a:spcAft>
                <a:spcPts val="0"/>
              </a:spcAft>
              <a:defRPr/>
            </a:pPr>
            <a:r>
              <a:rPr lang="ru-RU" sz="8000" dirty="0" smtClean="0">
                <a:solidFill>
                  <a:schemeClr val="accent6">
                    <a:lumMod val="50000"/>
                  </a:schemeClr>
                </a:solidFill>
              </a:rPr>
              <a:t>УДАЧИ!</a:t>
            </a:r>
            <a:endParaRPr lang="ru-RU" sz="8000" dirty="0">
              <a:solidFill>
                <a:schemeClr val="accent6">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00200" y="609600"/>
            <a:ext cx="7239000" cy="3581400"/>
          </a:xfrm>
        </p:spPr>
        <p:txBody>
          <a:bodyPr rtlCol="0">
            <a:normAutofit/>
          </a:bodyPr>
          <a:lstStyle/>
          <a:p>
            <a:pPr eaLnBrk="1" fontAlgn="auto" hangingPunct="1">
              <a:spcAft>
                <a:spcPts val="0"/>
              </a:spcAft>
              <a:defRPr/>
            </a:pPr>
            <a:r>
              <a:rPr lang="ru-RU" sz="6000" dirty="0" smtClean="0">
                <a:solidFill>
                  <a:schemeClr val="accent6">
                    <a:lumMod val="50000"/>
                  </a:schemeClr>
                </a:solidFill>
                <a:latin typeface="Arial Black" pitchFamily="34" charset="0"/>
              </a:rPr>
              <a:t>ШКОЛА </a:t>
            </a:r>
            <a:br>
              <a:rPr lang="ru-RU" sz="6000" dirty="0" smtClean="0">
                <a:solidFill>
                  <a:schemeClr val="accent6">
                    <a:lumMod val="50000"/>
                  </a:schemeClr>
                </a:solidFill>
                <a:latin typeface="Arial Black" pitchFamily="34" charset="0"/>
              </a:rPr>
            </a:br>
            <a:r>
              <a:rPr lang="ru-RU" sz="6000" dirty="0" smtClean="0">
                <a:solidFill>
                  <a:schemeClr val="accent6">
                    <a:lumMod val="50000"/>
                  </a:schemeClr>
                </a:solidFill>
                <a:latin typeface="Arial Black" pitchFamily="34" charset="0"/>
              </a:rPr>
              <a:t>МОЛОДОГО  ПЕДАГОГА</a:t>
            </a:r>
            <a:endParaRPr lang="ru-RU" sz="6000" dirty="0">
              <a:solidFill>
                <a:schemeClr val="accent6">
                  <a:lumMod val="50000"/>
                </a:schemeClr>
              </a:solidFill>
              <a:latin typeface="Arial Black"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rtlCol="0">
            <a:normAutofit/>
          </a:bodyPr>
          <a:lstStyle/>
          <a:p>
            <a:pPr eaLnBrk="1" fontAlgn="auto" hangingPunct="1">
              <a:spcAft>
                <a:spcPts val="0"/>
              </a:spcAft>
              <a:defRPr/>
            </a:pPr>
            <a:r>
              <a:rPr lang="ru-RU" sz="4000" b="1" dirty="0" smtClean="0">
                <a:solidFill>
                  <a:schemeClr val="accent6">
                    <a:lumMod val="50000"/>
                  </a:schemeClr>
                </a:solidFill>
                <a:latin typeface="Arial Black" pitchFamily="34" charset="0"/>
              </a:rPr>
              <a:t>Школа молодого педагога </a:t>
            </a:r>
            <a:r>
              <a:rPr lang="ru-RU" sz="4000" b="1" dirty="0" smtClean="0">
                <a:solidFill>
                  <a:schemeClr val="accent6">
                    <a:lumMod val="50000"/>
                  </a:schemeClr>
                </a:solidFill>
              </a:rPr>
              <a:t>– </a:t>
            </a:r>
            <a:br>
              <a:rPr lang="ru-RU" sz="4000" b="1" dirty="0" smtClean="0">
                <a:solidFill>
                  <a:schemeClr val="accent6">
                    <a:lumMod val="50000"/>
                  </a:schemeClr>
                </a:solidFill>
              </a:rPr>
            </a:br>
            <a:r>
              <a:rPr lang="ru-RU" sz="4000" b="1" dirty="0" smtClean="0">
                <a:solidFill>
                  <a:schemeClr val="accent6">
                    <a:lumMod val="50000"/>
                  </a:schemeClr>
                </a:solidFill>
              </a:rPr>
              <a:t>одна из форм повышения мастерства начинающих педагогов</a:t>
            </a:r>
            <a:endParaRPr lang="ru-RU" sz="4000" b="1" dirty="0">
              <a:solidFill>
                <a:schemeClr val="accent6">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rtlCol="0">
            <a:normAutofit fontScale="90000"/>
          </a:bodyPr>
          <a:lstStyle/>
          <a:p>
            <a:pPr algn="l" eaLnBrk="1" fontAlgn="auto" hangingPunct="1">
              <a:spcAft>
                <a:spcPts val="0"/>
              </a:spcAft>
              <a:defRPr/>
            </a:pPr>
            <a:r>
              <a:rPr lang="ru-RU" b="1" dirty="0" smtClean="0"/>
              <a:t>Цель:</a:t>
            </a:r>
            <a:r>
              <a:rPr lang="ru-RU" dirty="0" smtClean="0"/>
              <a:t/>
            </a:r>
            <a:br>
              <a:rPr lang="ru-RU" dirty="0" smtClean="0"/>
            </a:br>
            <a:r>
              <a:rPr lang="ru-RU" dirty="0" smtClean="0"/>
              <a:t>Создание условий для эффективного развития профессиональной компетентности начинающего педагога.</a:t>
            </a:r>
            <a:br>
              <a:rPr lang="ru-RU" dirty="0" smtClean="0"/>
            </a:b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p:cNvSpPr>
            <a:spLocks noGrp="1"/>
          </p:cNvSpPr>
          <p:nvPr>
            <p:ph type="ctrTitle"/>
          </p:nvPr>
        </p:nvSpPr>
        <p:spPr>
          <a:xfrm>
            <a:off x="1676400" y="609600"/>
            <a:ext cx="7162800" cy="4267200"/>
          </a:xfrm>
        </p:spPr>
        <p:txBody>
          <a:bodyPr/>
          <a:lstStyle/>
          <a:p>
            <a:pPr algn="l" eaLnBrk="1" hangingPunct="1"/>
            <a:r>
              <a:rPr lang="ru-RU" altLang="ru-RU" sz="2000" b="1" dirty="0" smtClean="0"/>
              <a:t>  </a:t>
            </a:r>
            <a:r>
              <a:rPr lang="ru-RU" altLang="ru-RU" sz="3600" b="1" dirty="0" smtClean="0"/>
              <a:t>Задачи</a:t>
            </a:r>
            <a:r>
              <a:rPr lang="ru-RU" altLang="ru-RU" sz="2000" dirty="0" smtClean="0"/>
              <a:t/>
            </a:r>
            <a:br>
              <a:rPr lang="ru-RU" altLang="ru-RU" sz="2000" dirty="0" smtClean="0"/>
            </a:br>
            <a:r>
              <a:rPr lang="ru-RU" altLang="ru-RU" sz="2000" dirty="0" smtClean="0"/>
              <a:t>1</a:t>
            </a:r>
            <a:r>
              <a:rPr lang="ru-RU" altLang="ru-RU" sz="1800" dirty="0" smtClean="0">
                <a:latin typeface="Trebuchet MS" panose="020B0603020202020204" pitchFamily="34" charset="0"/>
                <a:cs typeface="Times New Roman" panose="02020603050405020304" pitchFamily="18" charset="0"/>
              </a:rPr>
              <a:t>. Сформировать представление  о статусе педагога и системе его работы в условиях инновационного развития в ОО.</a:t>
            </a:r>
            <a:br>
              <a:rPr lang="ru-RU" altLang="ru-RU" sz="1800" dirty="0" smtClean="0">
                <a:latin typeface="Trebuchet MS" panose="020B0603020202020204" pitchFamily="34" charset="0"/>
                <a:cs typeface="Times New Roman" panose="02020603050405020304" pitchFamily="18" charset="0"/>
              </a:rPr>
            </a:br>
            <a:r>
              <a:rPr lang="ru-RU" altLang="ru-RU" sz="1800" dirty="0" smtClean="0">
                <a:latin typeface="Trebuchet MS" panose="020B0603020202020204" pitchFamily="34" charset="0"/>
                <a:cs typeface="Times New Roman" panose="02020603050405020304" pitchFamily="18" charset="0"/>
              </a:rPr>
              <a:t>2. Расширить знания, умения и навыки в организации педагогической деятельности: самообразование, обобщение и внедрение передового опыта, создание методической продукции, аналитической деятельности и т.д.</a:t>
            </a:r>
            <a:br>
              <a:rPr lang="ru-RU" altLang="ru-RU" sz="1800" dirty="0" smtClean="0">
                <a:latin typeface="Trebuchet MS" panose="020B0603020202020204" pitchFamily="34" charset="0"/>
                <a:cs typeface="Times New Roman" panose="02020603050405020304" pitchFamily="18" charset="0"/>
              </a:rPr>
            </a:br>
            <a:r>
              <a:rPr lang="ru-RU" altLang="ru-RU" sz="1800" dirty="0" smtClean="0">
                <a:latin typeface="Trebuchet MS" panose="020B0603020202020204" pitchFamily="34" charset="0"/>
                <a:cs typeface="Times New Roman" panose="02020603050405020304" pitchFamily="18" charset="0"/>
              </a:rPr>
              <a:t>3. Выявлять профессиональные, методические проблемы в учебном процессе  начинающих преподавателей и содействовать их разрешению.</a:t>
            </a:r>
            <a:br>
              <a:rPr lang="ru-RU" altLang="ru-RU" sz="1800" dirty="0" smtClean="0">
                <a:latin typeface="Trebuchet MS" panose="020B0603020202020204" pitchFamily="34" charset="0"/>
                <a:cs typeface="Times New Roman" panose="02020603050405020304" pitchFamily="18" charset="0"/>
              </a:rPr>
            </a:br>
            <a:r>
              <a:rPr lang="ru-RU" altLang="ru-RU" sz="1800" dirty="0" smtClean="0">
                <a:latin typeface="Trebuchet MS" panose="020B0603020202020204" pitchFamily="34" charset="0"/>
                <a:cs typeface="Times New Roman" panose="02020603050405020304" pitchFamily="18" charset="0"/>
              </a:rPr>
              <a:t>4. Пропагандировать педагогическое мастерство опытных преподавателей  и оказывать помощь в совершенствовании знаний методики и педагогики.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ctrTitle"/>
          </p:nvPr>
        </p:nvSpPr>
        <p:spPr>
          <a:xfrm>
            <a:off x="1676400" y="609600"/>
            <a:ext cx="7162800" cy="4267200"/>
          </a:xfrm>
        </p:spPr>
        <p:txBody>
          <a:bodyPr/>
          <a:lstStyle/>
          <a:p>
            <a:pPr algn="l" eaLnBrk="1" hangingPunct="1"/>
            <a:r>
              <a:rPr lang="ru-RU" altLang="ru-RU" sz="3600" b="1" smtClean="0"/>
              <a:t>Основные направления работы:</a:t>
            </a:r>
            <a:r>
              <a:rPr lang="ru-RU" altLang="ru-RU" sz="2800" b="1" smtClean="0"/>
              <a:t/>
            </a:r>
            <a:br>
              <a:rPr lang="ru-RU" altLang="ru-RU" sz="2800" b="1" smtClean="0"/>
            </a:br>
            <a:r>
              <a:rPr lang="ru-RU" altLang="ru-RU" sz="2800" b="1" smtClean="0"/>
              <a:t> - </a:t>
            </a:r>
            <a:r>
              <a:rPr lang="ru-RU" altLang="ru-RU" sz="2800" smtClean="0"/>
              <a:t>профилактическая работа;</a:t>
            </a:r>
            <a:br>
              <a:rPr lang="ru-RU" altLang="ru-RU" sz="2800" smtClean="0"/>
            </a:br>
            <a:r>
              <a:rPr lang="ru-RU" altLang="ru-RU" sz="2800" smtClean="0"/>
              <a:t> - организация профессиональной коммуникации;</a:t>
            </a:r>
            <a:br>
              <a:rPr lang="ru-RU" altLang="ru-RU" sz="2800" smtClean="0"/>
            </a:br>
            <a:r>
              <a:rPr lang="ru-RU" altLang="ru-RU" sz="2800" smtClean="0"/>
              <a:t> - мотивация самообразования;</a:t>
            </a:r>
            <a:br>
              <a:rPr lang="ru-RU" altLang="ru-RU" sz="2800" smtClean="0"/>
            </a:br>
            <a:r>
              <a:rPr lang="ru-RU" altLang="ru-RU" sz="2800" smtClean="0"/>
              <a:t> - повышение квалификации начинающих педагогов;</a:t>
            </a:r>
            <a:br>
              <a:rPr lang="ru-RU" altLang="ru-RU" sz="2800" smtClean="0"/>
            </a:br>
            <a:r>
              <a:rPr lang="ru-RU" altLang="ru-RU" sz="2800" smtClean="0"/>
              <a:t> - воспитательная работа в группе;</a:t>
            </a:r>
            <a:br>
              <a:rPr lang="ru-RU" altLang="ru-RU" sz="2800" smtClean="0"/>
            </a:br>
            <a:r>
              <a:rPr lang="ru-RU" altLang="ru-RU" sz="2800" smtClean="0"/>
              <a:t>- психологическое сопровождение деятельности начинающих педагогов</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57400" y="609600"/>
            <a:ext cx="6781800" cy="4495800"/>
          </a:xfrm>
        </p:spPr>
        <p:txBody>
          <a:bodyPr rtlCol="0">
            <a:normAutofit fontScale="90000"/>
          </a:bodyPr>
          <a:lstStyle/>
          <a:p>
            <a:pPr algn="l" eaLnBrk="1" fontAlgn="auto" hangingPunct="1">
              <a:spcAft>
                <a:spcPts val="0"/>
              </a:spcAft>
              <a:defRPr/>
            </a:pPr>
            <a:r>
              <a:rPr lang="ru-RU" sz="3600" b="1" dirty="0" smtClean="0"/>
              <a:t>Формы работы:</a:t>
            </a:r>
            <a:r>
              <a:rPr lang="ru-RU" sz="2000" dirty="0" smtClean="0"/>
              <a:t/>
            </a:r>
            <a:br>
              <a:rPr lang="ru-RU" sz="2000" dirty="0" smtClean="0"/>
            </a:br>
            <a:r>
              <a:rPr lang="ru-RU" sz="2000" dirty="0" smtClean="0"/>
              <a:t>1.</a:t>
            </a:r>
            <a:r>
              <a:rPr lang="ru-RU" sz="2000" b="1" dirty="0" smtClean="0"/>
              <a:t>   </a:t>
            </a:r>
            <a:r>
              <a:rPr lang="ru-RU" sz="2200" dirty="0" smtClean="0"/>
              <a:t>  беседы;</a:t>
            </a:r>
            <a:br>
              <a:rPr lang="ru-RU" sz="2200" dirty="0" smtClean="0"/>
            </a:br>
            <a:r>
              <a:rPr lang="ru-RU" sz="2200" dirty="0" smtClean="0"/>
              <a:t>2.     лекции;</a:t>
            </a:r>
            <a:br>
              <a:rPr lang="ru-RU" sz="2200" dirty="0" smtClean="0"/>
            </a:br>
            <a:r>
              <a:rPr lang="ru-RU" sz="2200" dirty="0" smtClean="0"/>
              <a:t>3.     индивидуальные  и групповые консультации с методистом;</a:t>
            </a:r>
            <a:br>
              <a:rPr lang="ru-RU" sz="2200" dirty="0" smtClean="0"/>
            </a:br>
            <a:r>
              <a:rPr lang="ru-RU" sz="2200" dirty="0" smtClean="0"/>
              <a:t>4.     знакомство с новинками методической литературы;</a:t>
            </a:r>
            <a:br>
              <a:rPr lang="ru-RU" sz="2200" dirty="0" smtClean="0"/>
            </a:br>
            <a:r>
              <a:rPr lang="ru-RU" sz="2200" dirty="0" smtClean="0"/>
              <a:t>5.     дискуссии;</a:t>
            </a:r>
            <a:br>
              <a:rPr lang="ru-RU" sz="2200" dirty="0" smtClean="0"/>
            </a:br>
            <a:r>
              <a:rPr lang="ru-RU" sz="2200" dirty="0" smtClean="0"/>
              <a:t>6.     семинары- практикумы;</a:t>
            </a:r>
            <a:br>
              <a:rPr lang="ru-RU" sz="2200" dirty="0" smtClean="0"/>
            </a:br>
            <a:r>
              <a:rPr lang="ru-RU" sz="2200" dirty="0" smtClean="0"/>
              <a:t>7.     психологические тренинги;</a:t>
            </a:r>
            <a:br>
              <a:rPr lang="ru-RU" sz="2200" dirty="0" smtClean="0"/>
            </a:br>
            <a:r>
              <a:rPr lang="ru-RU" sz="2200" dirty="0" smtClean="0"/>
              <a:t>8.     обмен опытом;</a:t>
            </a:r>
            <a:br>
              <a:rPr lang="ru-RU" sz="2200" dirty="0" smtClean="0"/>
            </a:br>
            <a:r>
              <a:rPr lang="ru-RU" sz="2200" dirty="0" smtClean="0"/>
              <a:t>9.     участие в областных методических семинарах, конференциях, конкурсах;</a:t>
            </a:r>
            <a:br>
              <a:rPr lang="ru-RU" sz="2200" dirty="0" smtClean="0"/>
            </a:br>
            <a:r>
              <a:rPr lang="ru-RU" sz="2200" dirty="0" smtClean="0"/>
              <a:t>10.  курсы повышения квалификации;</a:t>
            </a:r>
            <a:br>
              <a:rPr lang="ru-RU" sz="2200" dirty="0" smtClean="0"/>
            </a:br>
            <a:r>
              <a:rPr lang="ru-RU" sz="2200" dirty="0" smtClean="0"/>
              <a:t>11.  </a:t>
            </a:r>
            <a:r>
              <a:rPr lang="ru-RU" sz="2200" dirty="0" err="1" smtClean="0"/>
              <a:t>взаимопосещения</a:t>
            </a:r>
            <a:r>
              <a:rPr lang="ru-RU" sz="2200" dirty="0" smtClean="0"/>
              <a:t> занятий.</a:t>
            </a:r>
            <a:r>
              <a:rPr lang="ru-RU" sz="2200" b="1" dirty="0" smtClean="0"/>
              <a:t/>
            </a:r>
            <a:br>
              <a:rPr lang="ru-RU" sz="2200" b="1" dirty="0" smtClean="0"/>
            </a:br>
            <a:endParaRPr lang="ru-RU" sz="22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rtlCol="0">
            <a:normAutofit fontScale="90000"/>
          </a:bodyPr>
          <a:lstStyle/>
          <a:p>
            <a:pPr algn="l" eaLnBrk="1" fontAlgn="auto" hangingPunct="1">
              <a:spcAft>
                <a:spcPts val="0"/>
              </a:spcAft>
              <a:defRPr/>
            </a:pPr>
            <a:r>
              <a:rPr lang="ru-RU" sz="3600" b="1" dirty="0" smtClean="0">
                <a:latin typeface="+mn-lt"/>
              </a:rPr>
              <a:t>Обязанности   педагогов-наставников, председателей ЦК</a:t>
            </a:r>
            <a:br>
              <a:rPr lang="ru-RU" sz="3600" b="1" dirty="0" smtClean="0">
                <a:latin typeface="+mn-lt"/>
              </a:rPr>
            </a:br>
            <a:r>
              <a:rPr lang="ru-RU" sz="2000" dirty="0" smtClean="0"/>
              <a:t/>
            </a:r>
            <a:br>
              <a:rPr lang="ru-RU" sz="2000" dirty="0" smtClean="0"/>
            </a:br>
            <a:r>
              <a:rPr lang="ru-RU" sz="2000" dirty="0" smtClean="0"/>
              <a:t>1. Оказывать помощь в разработке рабочих учебных программ и календарно- тематических планов преподаваемых дисциплин.</a:t>
            </a:r>
            <a:br>
              <a:rPr lang="ru-RU" sz="2000" dirty="0" smtClean="0"/>
            </a:br>
            <a:r>
              <a:rPr lang="ru-RU" sz="2000" dirty="0" smtClean="0"/>
              <a:t/>
            </a:r>
            <a:br>
              <a:rPr lang="ru-RU" sz="2000" dirty="0" smtClean="0"/>
            </a:br>
            <a:r>
              <a:rPr lang="ru-RU" sz="2000" dirty="0" smtClean="0"/>
              <a:t>2. Оказывать помощь в подготовке к аудиторным и  лабораторно- практическим занятиям.</a:t>
            </a:r>
            <a:br>
              <a:rPr lang="ru-RU" sz="2000" dirty="0" smtClean="0"/>
            </a:br>
            <a:r>
              <a:rPr lang="ru-RU" sz="2000" dirty="0" smtClean="0"/>
              <a:t/>
            </a:r>
            <a:br>
              <a:rPr lang="ru-RU" sz="2000" dirty="0" smtClean="0"/>
            </a:br>
            <a:r>
              <a:rPr lang="ru-RU" sz="2000" dirty="0" smtClean="0"/>
              <a:t>3. Посещать занятия начинающего педагога и анализировать их проведение.</a:t>
            </a:r>
            <a:br>
              <a:rPr lang="ru-RU" sz="2000" dirty="0" smtClean="0"/>
            </a:br>
            <a:r>
              <a:rPr lang="ru-RU" sz="2000" dirty="0" smtClean="0"/>
              <a:t/>
            </a:r>
            <a:br>
              <a:rPr lang="ru-RU" sz="2000" dirty="0" smtClean="0"/>
            </a:br>
            <a:r>
              <a:rPr lang="ru-RU" sz="2000" dirty="0" smtClean="0"/>
              <a:t>4. Помогать в организации самообразования начинающего педагога.</a:t>
            </a:r>
            <a:br>
              <a:rPr lang="ru-RU" sz="2000" dirty="0" smtClean="0"/>
            </a:br>
            <a:r>
              <a:rPr lang="ru-RU" sz="2000" dirty="0" smtClean="0"/>
              <a:t> </a:t>
            </a:r>
            <a:br>
              <a:rPr lang="ru-RU" sz="2000" dirty="0" smtClean="0"/>
            </a:br>
            <a:endParaRPr lang="ru-RU"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dirty="0" smtClean="0">
                <a:solidFill>
                  <a:schemeClr val="tx2">
                    <a:satMod val="200000"/>
                  </a:schemeClr>
                </a:solidFill>
              </a:rPr>
              <a:t>Алгоритм организации работы                                 Школы молодого педагога</a:t>
            </a:r>
            <a:endParaRPr lang="ru-RU" dirty="0"/>
          </a:p>
        </p:txBody>
      </p:sp>
      <p:sp>
        <p:nvSpPr>
          <p:cNvPr id="10243" name="Содержимое 2"/>
          <p:cNvSpPr>
            <a:spLocks noGrp="1"/>
          </p:cNvSpPr>
          <p:nvPr>
            <p:ph idx="1"/>
          </p:nvPr>
        </p:nvSpPr>
        <p:spPr/>
        <p:txBody>
          <a:bodyPr/>
          <a:lstStyle/>
          <a:p>
            <a:pPr>
              <a:buFontTx/>
              <a:buAutoNum type="arabicPeriod"/>
            </a:pPr>
            <a:r>
              <a:rPr lang="ru-RU" altLang="ru-RU" dirty="0" smtClean="0"/>
              <a:t>Разработка Положения о Школе молодого педагога.</a:t>
            </a:r>
          </a:p>
          <a:p>
            <a:pPr>
              <a:buFontTx/>
              <a:buAutoNum type="arabicPeriod"/>
            </a:pPr>
            <a:r>
              <a:rPr lang="ru-RU" altLang="ru-RU" dirty="0" smtClean="0"/>
              <a:t>Определение состава Школы МП.</a:t>
            </a:r>
          </a:p>
          <a:p>
            <a:pPr>
              <a:buFontTx/>
              <a:buAutoNum type="arabicPeriod"/>
            </a:pPr>
            <a:r>
              <a:rPr lang="ru-RU" altLang="ru-RU" dirty="0" smtClean="0"/>
              <a:t>Анкетирование педагогов</a:t>
            </a:r>
          </a:p>
          <a:p>
            <a:pPr>
              <a:buFontTx/>
              <a:buAutoNum type="arabicPeriod"/>
            </a:pPr>
            <a:r>
              <a:rPr lang="ru-RU" altLang="ru-RU" dirty="0" smtClean="0"/>
              <a:t>Составление Плана работы Школы.</a:t>
            </a:r>
          </a:p>
          <a:p>
            <a:pPr>
              <a:buFontTx/>
              <a:buAutoNum type="arabicPeriod"/>
            </a:pPr>
            <a:r>
              <a:rPr lang="ru-RU" altLang="ru-RU" dirty="0" smtClean="0"/>
              <a:t>Размещение информации на сайте </a:t>
            </a:r>
            <a:r>
              <a:rPr lang="ru-RU" altLang="ru-RU" dirty="0" smtClean="0"/>
              <a:t>школы</a:t>
            </a:r>
            <a:r>
              <a:rPr lang="ru-RU" altLang="ru-RU" dirty="0" smtClean="0"/>
              <a:t>.</a:t>
            </a:r>
            <a:endParaRPr lang="ru-RU" altLang="ru-RU" dirty="0" smtClean="0"/>
          </a:p>
          <a:p>
            <a:endParaRPr lang="ru-RU" altLang="ru-RU"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164</Words>
  <Application>Microsoft Office PowerPoint</Application>
  <PresentationFormat>Экран (4:3)</PresentationFormat>
  <Paragraphs>30</Paragraphs>
  <Slides>17</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17</vt:i4>
      </vt:variant>
    </vt:vector>
  </HeadingPairs>
  <TitlesOfParts>
    <vt:vector size="25" baseType="lpstr">
      <vt:lpstr>Arial</vt:lpstr>
      <vt:lpstr>Arial Black</vt:lpstr>
      <vt:lpstr>Calibri</vt:lpstr>
      <vt:lpstr>Monotype Corsiva</vt:lpstr>
      <vt:lpstr>Tahoma</vt:lpstr>
      <vt:lpstr>Times New Roman</vt:lpstr>
      <vt:lpstr>Trebuchet MS</vt:lpstr>
      <vt:lpstr>Office Theme</vt:lpstr>
      <vt:lpstr> МБОУ «Бильтой-Юртовская СШ»</vt:lpstr>
      <vt:lpstr>ШКОЛА  МОЛОДОГО  ПЕДАГОГА</vt:lpstr>
      <vt:lpstr>Школа молодого педагога –  одна из форм повышения мастерства начинающих педагогов</vt:lpstr>
      <vt:lpstr>Цель: Создание условий для эффективного развития профессиональной компетентности начинающего педагога. </vt:lpstr>
      <vt:lpstr>  Задачи 1. Сформировать представление  о статусе педагога и системе его работы в условиях инновационного развития в ОО. 2. Расширить знания, умения и навыки в организации педагогической деятельности: самообразование, обобщение и внедрение передового опыта, создание методической продукции, аналитической деятельности и т.д. 3. Выявлять профессиональные, методические проблемы в учебном процессе  начинающих преподавателей и содействовать их разрешению. 4. Пропагандировать педагогическое мастерство опытных преподавателей  и оказывать помощь в совершенствовании знаний методики и педагогики.</vt:lpstr>
      <vt:lpstr>Основные направления работы:  - профилактическая работа;  - организация профессиональной коммуникации;  - мотивация самообразования;  - повышение квалификации начинающих педагогов;  - воспитательная работа в группе; - психологическое сопровождение деятельности начинающих педагогов</vt:lpstr>
      <vt:lpstr>Формы работы: 1.     беседы; 2.     лекции; 3.     индивидуальные  и групповые консультации с методистом; 4.     знакомство с новинками методической литературы; 5.     дискуссии; 6.     семинары- практикумы; 7.     психологические тренинги; 8.     обмен опытом; 9.     участие в областных методических семинарах, конференциях, конкурсах; 10.  курсы повышения квалификации; 11.  взаимопосещения занятий. </vt:lpstr>
      <vt:lpstr>Обязанности   педагогов-наставников, председателей ЦК  1. Оказывать помощь в разработке рабочих учебных программ и календарно- тематических планов преподаваемых дисциплин.  2. Оказывать помощь в подготовке к аудиторным и  лабораторно- практическим занятиям.  3. Посещать занятия начинающего педагога и анализировать их проведение.  4. Помогать в организации самообразования начинающего педагога.   </vt:lpstr>
      <vt:lpstr>Алгоритм организации работы                                 Школы молодого педагога</vt:lpstr>
      <vt:lpstr>Рекомендации молодому педагогу 1. Умей радоваться маленьким успехам своих студентов и сопереживать их неудачам.  2. Ты очень близкий человек для своего студента. Постарайся, чтобы он был всегда открыт для тебя. Стань ему другом и наставником.  3. Не бойся признаться в своем незнании какого-нибудь вопроса. Будь вместе с ними в поиске.  4. Постарайся вселить в студента  веру в себя, в его успех. Тогда многие вершины для него станут преодолимыми.  5. Не требуй на занятии "идеальной дисциплины". Не будь авторитарным. Помни, занятие - это частичка жизни студента. Он не должен быть скованным и зажатым. Формируй в нем личность открытую, увлеченную, раскованную, способную творить, всесторонне развитую.  6. Стремись к тому, чтобы твои занятии не стали шаблонными, проведенными "по трафарету". Пусть на занятиях свершаются открытия, рождаются истины, покоряются вершины, продолжаются поиски.  </vt:lpstr>
      <vt:lpstr>7. Каждая встреча с преподавателем для родителей должна стать полезной и результативной. Каждое собрание - вооружить их новыми знаниями из области педагогики, психологии, процесса обучения.   8. Входи в группу  с улыбкой. При встрече загляни каждому в глаза, узнай его настроение и поддержи, если ему грустно.   9. Неси студентам  добрую энергию и всегда помни, что "студент - это не сосуд, который необходимо наполнить, а факел, который надобно зажечь".   10. Помни, двойка очень вредна и для формирования характера. Найди возможным не увлекаться этой отметкой. Будь в поиске возможности найти путь преодоления постигшей неудачи.   11. Помни, каждое твое занятие должно быть пусть маленьким, но шагом вперед, к узнаванию нового, неведомого.   </vt:lpstr>
      <vt:lpstr>12. Студент  всегда в обучении должен преодолевать трудность. Ибо только в трудности развиваются способности, необходимые для их преодоления. Умей определить "планку" трудности. Она не должна быть завышенной или заниженной.   13. Учи своих студентов  трудиться. Не ищи легкого пути в обучении. Но помни, как важно поддержать, ободрить, быть рядом в трудной ситуации. Чувствуй, где необходимы твое плечо, твои знания, твой опыт.   14. Если из двух баллов думаешь, какой выбрать, - не сомневайся, поставь высший. Поверь в ребенка. Дай ему крылья. Дай ему надежду.   15. Не скрывай от студентов  своих добрых чувств, но помни: среди них никогда не должно быть особого места для "любимчиков". Постарайся в каждом  увидеть предначертанное ему, открой его ему самому и развей в нем то скрытое, о чем он и не подозревает.   16. Помни о том, что студенту  должно быть интересно на занятии. Только когда интересно, студент становится внимательным.   17. В общении с родителями своих студентов  помни, что их дети - самое дорогое в жизни. Будь умен и тактичен. Находи нужные слова. Постарайся не обидеть и не унизить их достоинство.  </vt:lpstr>
      <vt:lpstr>18. Не бойся извиниться, если оказался неправ. Твой авторитет в глазах студентов только повысится. Будь терпелив и к их ошибкам.   19. Живи со студентами полной жизнью. Радуйся и огорчайся вместе с ними. Увлекайся и удивляйся. Шути и наставляй. Учи быть нетерпеливыми ко лжи и насилию. Учи справедливости, упорству, правдивости.   20. Не воспитывай слишком самонадеянных - их будут избегать;  слишком скромных - их не будут уважать;  слишком болтливых - на них не будут обращать внимания;  слишком молчаливых - с ними не будут считаться; слишком суровых - от них отмахнутся;  слишком добрых - их растопчут.  </vt:lpstr>
      <vt:lpstr>Заповеди молодому педагогу   - Окунись в свою работу и тогда ничто не помешает тебе плодотворно работать.   - Будь приветливым – и будешь смелым.   - Не будь самонадеянным и сможешь стать лидером.   - Умей требовать и прощать.   - Верь в уникальные способности каждого обучающегося.   - Будь компетентен и будь уверенным.    - Верь, что каждого обучающегося можно научить, только для этого необходимо время.   - Претворяй процесс обучения в радость.   - Будь для обучающегося не руководителем, а соперником, тогда он сможет превзойти тебя.    </vt:lpstr>
      <vt:lpstr>Советы опытных коллег молодому педагогу  1.Перед уроком проверьте все ли на месте, нет ли лишних предметов у доски, на столе, чисто ли в аудитории.  2.Рационально используйте каждую минуту урока.    3.Объясните ученикам цель, задачи, урока.   4.Объясняя новый материал, старайтесь выделить проблемы, предлагайте обучающимся  решать их самостоятельно.   5.Не спешите исправлять ошибку обучающегося, лучше если её исправят другие обучающиеся.   6.Старайтесь организовать самостоятельную работу на уроке – предлагайте обучающимся больше писать, решать примеры, творить.   </vt:lpstr>
      <vt:lpstr>      7. На уроке каждый  обучающийся должен быть на виду, к каждому ищите индивидуальный подход. 8. Используйте все возможности для реализации принципов развивающего обучения.   9. Обращайте внимание на воспитательные аспекты урока: трудолюбие, бережливость, способности, дружелюбие.   10. Домашнее задание давайте дифференцированно, с подробным объяснением, до звонка. Не задерживайте обучающихся  после звонка.   11. Помните: каждый урок особенный, не должен быть похож на предыдущие.   12. Посещайте уроки старших  педагогов. Применяйте у себя их позитивный опыт.   13. Помните, что наивысший педагогический успех – это улыбка на лице обучающегося.   </vt:lpstr>
      <vt:lpstr>УДАЧИ!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 использовании шаблона ссылка на Pedsovet.su обязательна</dc:title>
  <dc:creator>Катенок</dc:creator>
  <cp:lastModifiedBy>Пользователь</cp:lastModifiedBy>
  <cp:revision>24</cp:revision>
  <dcterms:created xsi:type="dcterms:W3CDTF">2013-10-20T14:43:13Z</dcterms:created>
  <dcterms:modified xsi:type="dcterms:W3CDTF">2023-12-25T14:11:25Z</dcterms:modified>
</cp:coreProperties>
</file>